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avi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39"/>
  </p:notesMasterIdLst>
  <p:sldIdLst>
    <p:sldId id="256" r:id="rId2"/>
    <p:sldId id="257" r:id="rId3"/>
    <p:sldId id="265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8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81" r:id="rId25"/>
    <p:sldId id="283" r:id="rId26"/>
    <p:sldId id="277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46B05-D13A-49A4-BF8E-2DF53F5E87E2}" type="datetimeFigureOut">
              <a:rPr lang="en-GB" smtClean="0"/>
              <a:t>09/05/2013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3AB3E-DE71-4B16-BE47-EB445BCD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40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E4ED7-41D9-46E5-A065-9DA30D93E6E1}" type="datetime1">
              <a:rPr lang="en-GB" smtClean="0"/>
              <a:t>09/05/2013</a:t>
            </a:fld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661A6-1F4D-43D0-B0D7-9E096FEE67C7}" type="datetime1">
              <a:rPr lang="en-GB" smtClean="0"/>
              <a:t>09/05/2013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B3BB9-C49D-432B-86CC-B18F768A5674}" type="datetime1">
              <a:rPr lang="en-GB" smtClean="0"/>
              <a:t>09/05/2013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153D-FC1B-4588-BFC4-E7908086CD3D}" type="datetime1">
              <a:rPr lang="en-GB" smtClean="0"/>
              <a:t>09/05/2013</a:t>
            </a:fld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1B388-A4AC-4018-80A0-10A234D65EB5}" type="datetime1">
              <a:rPr lang="en-GB" smtClean="0"/>
              <a:t>09/05/2013</a:t>
            </a:fld>
            <a:endParaRPr lang="en-GB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2CD4-FC69-4883-BFA6-E9D27282A8F3}" type="datetime1">
              <a:rPr lang="en-GB" smtClean="0"/>
              <a:t>09/05/2013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8F10-FD6F-4372-8F9F-DE319F9AE9CA}" type="datetime1">
              <a:rPr lang="en-GB" smtClean="0"/>
              <a:t>09/05/2013</a:t>
            </a:fld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D500-BFEC-41FA-9D04-0AA144416B75}" type="datetime1">
              <a:rPr lang="en-GB" smtClean="0"/>
              <a:t>09/05/2013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AC1BC-74FA-4B4A-A47E-BE9CC97563B4}" type="datetime1">
              <a:rPr lang="en-GB" smtClean="0"/>
              <a:t>09/05/2013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9CD9-3A69-4EDF-8C21-56B271F65431}" type="datetime1">
              <a:rPr lang="en-GB" smtClean="0"/>
              <a:t>09/05/2013</a:t>
            </a:fld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F1B6-A6B0-4D08-9286-5DBEEE3154C0}" type="datetime1">
              <a:rPr lang="en-GB" smtClean="0"/>
              <a:t>09/05/2013</a:t>
            </a:fld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2D5555D9-9F77-4694-8539-7828A9AEFD19}" type="datetime1">
              <a:rPr lang="en-GB" smtClean="0"/>
              <a:t>09/05/2013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097383A-60EC-4720-B4F7-3F8B7072D89A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1219200"/>
            <a:ext cx="8820472" cy="2152650"/>
          </a:xfrm>
        </p:spPr>
        <p:txBody>
          <a:bodyPr/>
          <a:lstStyle/>
          <a:p>
            <a:r>
              <a:rPr lang="en-GB" dirty="0" smtClean="0"/>
              <a:t>Automatic Vehicle Detection and Tracking in Aerial Video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Final Year </a:t>
            </a:r>
            <a:r>
              <a:rPr lang="en-GB" dirty="0"/>
              <a:t>P</a:t>
            </a:r>
            <a:r>
              <a:rPr lang="en-GB" dirty="0" smtClean="0"/>
              <a:t>roject by Jonathan Brogan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4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332656"/>
            <a:ext cx="8352928" cy="561662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 Overview</a:t>
            </a:r>
            <a:endParaRPr lang="en-GB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882013"/>
              </p:ext>
            </p:extLst>
          </p:nvPr>
        </p:nvGraphicFramePr>
        <p:xfrm>
          <a:off x="714396" y="476672"/>
          <a:ext cx="7715207" cy="446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Visio" r:id="rId3" imgW="5981284" imgH="3451680" progId="Visio.Drawing.11">
                  <p:embed/>
                </p:oleObj>
              </mc:Choice>
              <mc:Fallback>
                <p:oleObj name="Visio" r:id="rId3" imgW="5981284" imgH="34516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96" y="476672"/>
                        <a:ext cx="7715207" cy="44644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3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Why:</a:t>
            </a:r>
          </a:p>
          <a:p>
            <a:pPr lvl="1"/>
            <a:r>
              <a:rPr lang="en-GB" b="1" dirty="0" smtClean="0"/>
              <a:t>Accelerate Detection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Searching over all image positions and at all scales is </a:t>
            </a:r>
            <a:r>
              <a:rPr lang="en-GB" b="1" dirty="0" smtClean="0"/>
              <a:t>computationally expensive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We expect vehicles to only occupy a </a:t>
            </a:r>
            <a:r>
              <a:rPr lang="en-GB" b="1" dirty="0" smtClean="0"/>
              <a:t>small area of the image</a:t>
            </a:r>
            <a:r>
              <a:rPr lang="en-GB" dirty="0" smtClean="0"/>
              <a:t>.</a:t>
            </a:r>
          </a:p>
          <a:p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827208" cy="914400"/>
          </a:xfrm>
        </p:spPr>
        <p:txBody>
          <a:bodyPr/>
          <a:lstStyle/>
          <a:p>
            <a:r>
              <a:rPr lang="en-GB" dirty="0" smtClean="0"/>
              <a:t>Stage 1: Region of Interest Selection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38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Observation: </a:t>
            </a:r>
            <a:r>
              <a:rPr lang="en-GB" dirty="0" smtClean="0"/>
              <a:t>Man-made objects, specifically vehicles, have a </a:t>
            </a:r>
            <a:r>
              <a:rPr lang="en-GB" b="1" dirty="0" smtClean="0"/>
              <a:t>large number of edges and corners</a:t>
            </a:r>
            <a:r>
              <a:rPr lang="en-GB" dirty="0" smtClean="0"/>
              <a:t> compared to other topological features such as roads, trees and grassland. (Gleason et al. 2011).</a:t>
            </a:r>
          </a:p>
          <a:p>
            <a:endParaRPr lang="en-GB" dirty="0"/>
          </a:p>
          <a:p>
            <a:r>
              <a:rPr lang="en-GB" b="1" dirty="0" smtClean="0"/>
              <a:t>Step1: </a:t>
            </a:r>
            <a:r>
              <a:rPr lang="en-GB" dirty="0" smtClean="0"/>
              <a:t>Corner Detection</a:t>
            </a:r>
          </a:p>
          <a:p>
            <a:r>
              <a:rPr lang="en-GB" b="1" dirty="0" smtClean="0"/>
              <a:t>Step 2: </a:t>
            </a:r>
            <a:r>
              <a:rPr lang="en-GB" dirty="0" smtClean="0"/>
              <a:t>Feature Density Estimation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827208" cy="914400"/>
          </a:xfrm>
        </p:spPr>
        <p:txBody>
          <a:bodyPr/>
          <a:lstStyle/>
          <a:p>
            <a:r>
              <a:rPr lang="en-GB" dirty="0" smtClean="0"/>
              <a:t>Region of Interest Selection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3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23728" y="587401"/>
            <a:ext cx="6336704" cy="1689471"/>
          </a:xfrm>
        </p:spPr>
        <p:txBody>
          <a:bodyPr/>
          <a:lstStyle/>
          <a:p>
            <a:r>
              <a:rPr lang="en-GB" b="1" dirty="0" smtClean="0"/>
              <a:t>Features from Accelerated Segment Test </a:t>
            </a:r>
            <a:r>
              <a:rPr lang="en-GB" dirty="0" smtClean="0"/>
              <a:t>(FAST) detector</a:t>
            </a:r>
          </a:p>
          <a:p>
            <a:pPr lvl="1"/>
            <a:r>
              <a:rPr lang="en-GB" b="1" dirty="0" smtClean="0"/>
              <a:t>Similar corner response </a:t>
            </a:r>
            <a:r>
              <a:rPr lang="en-GB" dirty="0" smtClean="0"/>
              <a:t>to Harris corner detector</a:t>
            </a:r>
          </a:p>
          <a:p>
            <a:pPr lvl="1"/>
            <a:r>
              <a:rPr lang="en-GB" b="1" dirty="0" smtClean="0"/>
              <a:t>Many times faster </a:t>
            </a:r>
            <a:r>
              <a:rPr lang="en-GB" dirty="0" smtClean="0"/>
              <a:t>(5x)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Corner Detection 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87833"/>
            <a:ext cx="5935736" cy="285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3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023771" y="548680"/>
                <a:ext cx="4120229" cy="4320480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Identify regions that have a </a:t>
                </a:r>
                <a:r>
                  <a:rPr lang="en-GB" b="1" dirty="0" smtClean="0"/>
                  <a:t>high concentration </a:t>
                </a:r>
                <a:r>
                  <a:rPr lang="en-GB" dirty="0" smtClean="0"/>
                  <a:t>of FAST features.</a:t>
                </a:r>
              </a:p>
              <a:p>
                <a:r>
                  <a:rPr lang="en-GB" dirty="0" smtClean="0"/>
                  <a:t>Approach:</a:t>
                </a:r>
              </a:p>
              <a:p>
                <a:pPr lvl="1"/>
                <a:r>
                  <a:rPr lang="en-GB" dirty="0" smtClean="0"/>
                  <a:t>Slide a window over every location of the image (and multiple scales) and select the windows that have a high feature density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𝑆𝑐𝑜𝑟𝑒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r>
                          <a:rPr lang="en-GB" i="1">
                            <a:latin typeface="Cambria Math"/>
                          </a:rPr>
                          <m:t>𝑥</m:t>
                        </m:r>
                        <m:r>
                          <a:rPr lang="en-GB" i="1">
                            <a:latin typeface="Cambria Math"/>
                          </a:rPr>
                          <m:t>,</m:t>
                        </m:r>
                        <m:r>
                          <a:rPr lang="en-GB" i="1">
                            <a:latin typeface="Cambria Math"/>
                          </a:rPr>
                          <m:t>𝑦</m:t>
                        </m:r>
                        <m:r>
                          <a:rPr lang="en-GB" i="1">
                            <a:latin typeface="Cambria Math"/>
                          </a:rPr>
                          <m:t>,</m:t>
                        </m:r>
                        <m:r>
                          <a:rPr lang="en-GB" i="1">
                            <a:latin typeface="Cambria Math"/>
                          </a:rPr>
                          <m:t>𝑤</m:t>
                        </m:r>
                        <m:r>
                          <a:rPr lang="en-GB" i="1">
                            <a:latin typeface="Cambria Math"/>
                          </a:rPr>
                          <m:t>,</m:t>
                        </m:r>
                        <m:r>
                          <a:rPr lang="en-GB" i="1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GB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  <m:r>
                              <a:rPr lang="en-GB" i="1">
                                <a:latin typeface="Cambria Math"/>
                              </a:rPr>
                              <m:t>,</m:t>
                            </m:r>
                            <m:r>
                              <a:rPr lang="en-GB" i="1">
                                <a:latin typeface="Cambria Math"/>
                              </a:rPr>
                              <m:t>𝑦</m:t>
                            </m:r>
                            <m:r>
                              <a:rPr lang="en-GB" i="1">
                                <a:latin typeface="Cambria Math"/>
                              </a:rPr>
                              <m:t>,</m:t>
                            </m:r>
                            <m:r>
                              <a:rPr lang="en-GB" i="1">
                                <a:latin typeface="Cambria Math"/>
                              </a:rPr>
                              <m:t>𝑤</m:t>
                            </m:r>
                            <m:r>
                              <a:rPr lang="en-GB" i="1">
                                <a:latin typeface="Cambria Math"/>
                              </a:rPr>
                              <m:t>,</m:t>
                            </m:r>
                            <m:r>
                              <a:rPr lang="en-GB" i="1">
                                <a:latin typeface="Cambria Math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en-GB" i="1">
                            <a:latin typeface="Cambria Math"/>
                          </a:rPr>
                          <m:t>𝑤</m:t>
                        </m:r>
                        <m:r>
                          <a:rPr lang="en-GB" i="1">
                            <a:latin typeface="Cambria Math"/>
                          </a:rPr>
                          <m:t> ×</m:t>
                        </m:r>
                        <m:r>
                          <a:rPr lang="en-GB" i="1">
                            <a:latin typeface="Cambria Math"/>
                            <a:ea typeface="Cambria Math"/>
                          </a:rPr>
                          <m:t>h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2"/>
                <a:r>
                  <a:rPr lang="en-GB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𝑥</m:t>
                        </m:r>
                        <m:r>
                          <a:rPr lang="en-GB" i="1">
                            <a:latin typeface="Cambria Math"/>
                          </a:rPr>
                          <m:t>,</m:t>
                        </m:r>
                        <m:r>
                          <a:rPr lang="en-GB" i="1">
                            <a:latin typeface="Cambria Math"/>
                          </a:rPr>
                          <m:t>𝑦</m:t>
                        </m:r>
                        <m:r>
                          <a:rPr lang="en-GB" i="1">
                            <a:latin typeface="Cambria Math"/>
                          </a:rPr>
                          <m:t>,</m:t>
                        </m:r>
                        <m:r>
                          <a:rPr lang="en-GB" i="1">
                            <a:latin typeface="Cambria Math"/>
                          </a:rPr>
                          <m:t>𝑤</m:t>
                        </m:r>
                        <m:r>
                          <a:rPr lang="en-GB" i="1">
                            <a:latin typeface="Cambria Math"/>
                          </a:rPr>
                          <m:t>,</m:t>
                        </m:r>
                        <m:r>
                          <a:rPr lang="en-GB" i="1"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 smtClean="0"/>
                  <a:t> is the number of features in the window</a:t>
                </a:r>
              </a:p>
              <a:p>
                <a:pPr marL="384048" lvl="1" indent="0">
                  <a:buNone/>
                </a:pPr>
                <a:endParaRPr lang="en-GB" dirty="0"/>
              </a:p>
              <a:p>
                <a:pPr marL="384048" lvl="1" indent="0">
                  <a:buNone/>
                </a:pPr>
                <a:endParaRPr lang="en-GB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3771" y="548680"/>
                <a:ext cx="4120229" cy="4320480"/>
              </a:xfrm>
              <a:blipFill rotWithShape="1">
                <a:blip r:embed="rId2"/>
                <a:stretch>
                  <a:fillRect t="-5924" r="-2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971224" cy="914400"/>
          </a:xfrm>
        </p:spPr>
        <p:txBody>
          <a:bodyPr/>
          <a:lstStyle/>
          <a:p>
            <a:r>
              <a:rPr lang="en-GB" dirty="0" smtClean="0"/>
              <a:t>Feature Density Estimation</a:t>
            </a:r>
            <a:endParaRPr lang="en-GB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267744" y="2636912"/>
            <a:ext cx="6096000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endParaRPr lang="en-GB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4844259" cy="3878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03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5178896"/>
            <a:ext cx="7543800" cy="914400"/>
          </a:xfrm>
        </p:spPr>
        <p:txBody>
          <a:bodyPr/>
          <a:lstStyle/>
          <a:p>
            <a:r>
              <a:rPr lang="en-GB" dirty="0" smtClean="0"/>
              <a:t>ROI Selection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15</a:t>
            </a:fld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" t="6234" r="1903" b="1624"/>
          <a:stretch/>
        </p:blipFill>
        <p:spPr bwMode="auto">
          <a:xfrm>
            <a:off x="1475656" y="210097"/>
            <a:ext cx="6215981" cy="494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29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Categorise</a:t>
            </a:r>
            <a:r>
              <a:rPr lang="en-GB" dirty="0" smtClean="0"/>
              <a:t> the regions of interest into </a:t>
            </a:r>
            <a:r>
              <a:rPr lang="en-GB" b="1" dirty="0" smtClean="0"/>
              <a:t>vehicle </a:t>
            </a:r>
            <a:r>
              <a:rPr lang="en-GB" dirty="0" smtClean="0"/>
              <a:t>and </a:t>
            </a:r>
            <a:r>
              <a:rPr lang="en-GB" b="1" dirty="0" smtClean="0"/>
              <a:t>non-vehicle</a:t>
            </a:r>
            <a:r>
              <a:rPr lang="en-GB" dirty="0" smtClean="0"/>
              <a:t> classes.</a:t>
            </a:r>
          </a:p>
          <a:p>
            <a:endParaRPr lang="en-GB" dirty="0"/>
          </a:p>
          <a:p>
            <a:r>
              <a:rPr lang="en-GB" b="1" dirty="0" smtClean="0"/>
              <a:t>Step 1: </a:t>
            </a:r>
            <a:r>
              <a:rPr lang="en-GB" dirty="0" smtClean="0"/>
              <a:t>Feature Extraction</a:t>
            </a:r>
          </a:p>
          <a:p>
            <a:r>
              <a:rPr lang="en-GB" b="1" dirty="0" smtClean="0"/>
              <a:t>Step 2: </a:t>
            </a:r>
            <a:r>
              <a:rPr lang="en-GB" dirty="0" smtClean="0"/>
              <a:t>Classification </a:t>
            </a:r>
          </a:p>
          <a:p>
            <a:r>
              <a:rPr lang="en-GB" b="1" dirty="0" smtClean="0"/>
              <a:t>Step3: </a:t>
            </a:r>
            <a:r>
              <a:rPr lang="en-GB" dirty="0" smtClean="0"/>
              <a:t>Non-maximum suppression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Stage 2: Classification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5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Feature Extraction is </a:t>
            </a:r>
            <a:r>
              <a:rPr lang="en-GB" dirty="0">
                <a:effectLst/>
              </a:rPr>
              <a:t>the process of transforming an image into a </a:t>
            </a:r>
            <a:r>
              <a:rPr lang="en-GB" b="1" dirty="0">
                <a:effectLst/>
              </a:rPr>
              <a:t>reduced representation</a:t>
            </a:r>
            <a:r>
              <a:rPr lang="en-GB" dirty="0">
                <a:effectLst/>
              </a:rPr>
              <a:t> that describes the </a:t>
            </a:r>
            <a:r>
              <a:rPr lang="en-GB" b="1" dirty="0">
                <a:effectLst/>
              </a:rPr>
              <a:t>most informative features</a:t>
            </a:r>
            <a:r>
              <a:rPr lang="en-GB" dirty="0">
                <a:effectLst/>
              </a:rPr>
              <a:t> in the </a:t>
            </a:r>
            <a:r>
              <a:rPr lang="en-GB" dirty="0" smtClean="0">
                <a:effectLst/>
              </a:rPr>
              <a:t>image.</a:t>
            </a:r>
          </a:p>
          <a:p>
            <a:endParaRPr lang="en-GB" dirty="0">
              <a:effectLst/>
            </a:endParaRPr>
          </a:p>
          <a:p>
            <a:r>
              <a:rPr lang="en-GB" dirty="0" smtClean="0"/>
              <a:t>Used to transform the image patches into a representation (</a:t>
            </a:r>
            <a:r>
              <a:rPr lang="en-GB" b="1" dirty="0" smtClean="0"/>
              <a:t>feature vector</a:t>
            </a:r>
            <a:r>
              <a:rPr lang="en-GB" dirty="0" smtClean="0"/>
              <a:t>)  that is presented to a classifier.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55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5241" y="296652"/>
            <a:ext cx="5109715" cy="4968551"/>
          </a:xfrm>
        </p:spPr>
        <p:txBody>
          <a:bodyPr>
            <a:normAutofit fontScale="92500"/>
          </a:bodyPr>
          <a:lstStyle/>
          <a:p>
            <a:r>
              <a:rPr lang="en-GB" dirty="0" smtClean="0">
                <a:effectLst/>
              </a:rPr>
              <a:t>Humans are good at recognising vehicles.</a:t>
            </a:r>
          </a:p>
          <a:p>
            <a:endParaRPr lang="en-GB" dirty="0">
              <a:effectLst/>
            </a:endParaRPr>
          </a:p>
          <a:p>
            <a:r>
              <a:rPr lang="en-GB" dirty="0" smtClean="0">
                <a:effectLst/>
              </a:rPr>
              <a:t>Zhao and Nevatia</a:t>
            </a:r>
            <a:r>
              <a:rPr lang="en-GB" dirty="0">
                <a:effectLst/>
              </a:rPr>
              <a:t> </a:t>
            </a:r>
            <a:r>
              <a:rPr lang="en-GB" dirty="0" smtClean="0">
                <a:effectLst/>
              </a:rPr>
              <a:t>(2001) carried out a series of psychological tests to find out what features of vehicles humans used to allow use to make the decision about the presence of a vehicle.</a:t>
            </a:r>
          </a:p>
          <a:p>
            <a:endParaRPr lang="en-GB" dirty="0">
              <a:effectLst/>
            </a:endParaRPr>
          </a:p>
          <a:p>
            <a:r>
              <a:rPr lang="en-GB" dirty="0" smtClean="0">
                <a:effectLst/>
              </a:rPr>
              <a:t>Results: Most significant features where the </a:t>
            </a:r>
            <a:r>
              <a:rPr lang="en-GB" b="1" dirty="0" smtClean="0">
                <a:effectLst/>
              </a:rPr>
              <a:t>rectangular shape </a:t>
            </a:r>
            <a:r>
              <a:rPr lang="en-GB" dirty="0" smtClean="0">
                <a:effectLst/>
              </a:rPr>
              <a:t>and the </a:t>
            </a:r>
            <a:r>
              <a:rPr lang="en-GB" b="1" dirty="0" smtClean="0">
                <a:effectLst/>
              </a:rPr>
              <a:t>presence and position of frontal and rear windshields</a:t>
            </a:r>
            <a:r>
              <a:rPr lang="en-GB" dirty="0" smtClean="0">
                <a:effectLst/>
              </a:rPr>
              <a:t>. </a:t>
            </a:r>
          </a:p>
          <a:p>
            <a:endParaRPr lang="en-GB" dirty="0">
              <a:effectLst/>
            </a:endParaRPr>
          </a:p>
          <a:p>
            <a:r>
              <a:rPr lang="en-GB" dirty="0" smtClean="0">
                <a:effectLst/>
              </a:rPr>
              <a:t>=&gt; Need a descriptor that encodes this </a:t>
            </a:r>
            <a:r>
              <a:rPr lang="en-GB" b="1" dirty="0" smtClean="0">
                <a:effectLst/>
              </a:rPr>
              <a:t>shape information.</a:t>
            </a:r>
            <a:endParaRPr lang="en-GB" b="1" dirty="0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Extraction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1268760"/>
            <a:ext cx="3854773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5301208"/>
            <a:ext cx="7543800" cy="914400"/>
          </a:xfrm>
        </p:spPr>
        <p:txBody>
          <a:bodyPr/>
          <a:lstStyle/>
          <a:p>
            <a:r>
              <a:rPr lang="en-GB" dirty="0" smtClean="0"/>
              <a:t>Histogram of Oriented Gradients (HOG)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79712" y="260648"/>
            <a:ext cx="6624736" cy="4752528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Idea: The shape of objects can often be described by the </a:t>
            </a:r>
            <a:r>
              <a:rPr lang="en-GB" b="1" dirty="0" smtClean="0"/>
              <a:t>distribution of edge directions even without precise information of the edges themselves </a:t>
            </a:r>
            <a:r>
              <a:rPr lang="en-GB" dirty="0" smtClean="0"/>
              <a:t>(Dalal and Triggs, 2005).</a:t>
            </a:r>
          </a:p>
          <a:p>
            <a:endParaRPr lang="en-GB" dirty="0"/>
          </a:p>
          <a:p>
            <a:r>
              <a:rPr lang="en-GB" dirty="0" smtClean="0"/>
              <a:t>Why is this good:</a:t>
            </a:r>
          </a:p>
          <a:p>
            <a:pPr lvl="1"/>
            <a:r>
              <a:rPr lang="en-GB" dirty="0" smtClean="0"/>
              <a:t>Vehicle edges can generally be grouped into </a:t>
            </a:r>
            <a:r>
              <a:rPr lang="en-GB" b="1" dirty="0" smtClean="0"/>
              <a:t>two major edge directions.</a:t>
            </a:r>
          </a:p>
          <a:p>
            <a:pPr lvl="1"/>
            <a:r>
              <a:rPr lang="en-GB" dirty="0" smtClean="0"/>
              <a:t>These edge directions are </a:t>
            </a:r>
            <a:r>
              <a:rPr lang="en-GB" b="1" dirty="0" smtClean="0"/>
              <a:t>largely perpendicular.</a:t>
            </a:r>
          </a:p>
          <a:p>
            <a:pPr lvl="1"/>
            <a:r>
              <a:rPr lang="en-GB" dirty="0" smtClean="0"/>
              <a:t>+ invariant to many of the geometric and photometric changes described before.</a:t>
            </a:r>
          </a:p>
          <a:p>
            <a:endParaRPr lang="en-GB" dirty="0"/>
          </a:p>
          <a:p>
            <a:r>
              <a:rPr lang="en-GB" dirty="0" smtClean="0"/>
              <a:t>=&gt; </a:t>
            </a:r>
            <a:r>
              <a:rPr lang="en-GB" b="1" dirty="0" smtClean="0"/>
              <a:t>Common</a:t>
            </a:r>
            <a:r>
              <a:rPr lang="en-GB" dirty="0" smtClean="0"/>
              <a:t> distribution of edge directions amount vehicles.</a:t>
            </a:r>
          </a:p>
          <a:p>
            <a:pPr lvl="1"/>
            <a:endParaRPr lang="en-GB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95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3600" y="685801"/>
            <a:ext cx="6096000" cy="2095127"/>
          </a:xfrm>
        </p:spPr>
        <p:txBody>
          <a:bodyPr/>
          <a:lstStyle/>
          <a:p>
            <a:r>
              <a:rPr lang="en-GB" dirty="0" smtClean="0"/>
              <a:t>Develop a system that can automatically </a:t>
            </a:r>
            <a:r>
              <a:rPr lang="en-GB" b="1" dirty="0" smtClean="0"/>
              <a:t>detect </a:t>
            </a:r>
            <a:r>
              <a:rPr lang="en-GB" dirty="0" smtClean="0"/>
              <a:t>and</a:t>
            </a:r>
            <a:r>
              <a:rPr lang="en-GB" b="1" dirty="0" smtClean="0"/>
              <a:t> track </a:t>
            </a:r>
            <a:r>
              <a:rPr lang="en-GB" dirty="0" smtClean="0"/>
              <a:t>a variable number of vehicles in top-down </a:t>
            </a:r>
            <a:r>
              <a:rPr lang="en-GB" b="1" dirty="0" smtClean="0"/>
              <a:t>aerial video</a:t>
            </a:r>
            <a:r>
              <a:rPr lang="en-GB" dirty="0" smtClean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Goal</a:t>
            </a:r>
            <a:endParaRPr lang="en-GB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2123728" y="1909937"/>
            <a:ext cx="6096000" cy="18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Detection and tracking of both </a:t>
            </a:r>
            <a:r>
              <a:rPr lang="en-GB" b="1" dirty="0" smtClean="0"/>
              <a:t>moving</a:t>
            </a:r>
            <a:r>
              <a:rPr lang="en-GB" dirty="0" smtClean="0"/>
              <a:t> and </a:t>
            </a:r>
            <a:r>
              <a:rPr lang="en-GB" b="1" dirty="0" smtClean="0"/>
              <a:t>static</a:t>
            </a:r>
            <a:r>
              <a:rPr lang="en-GB" dirty="0" smtClean="0"/>
              <a:t> vehicles.</a:t>
            </a:r>
            <a:endParaRPr lang="en-GB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123728" y="2990057"/>
            <a:ext cx="6096000" cy="18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Aerial video captured by </a:t>
            </a:r>
            <a:r>
              <a:rPr lang="en-GB" b="1" dirty="0" smtClean="0"/>
              <a:t>low-altitude Unmanned Aerial Vehicle (UAV) </a:t>
            </a:r>
            <a:r>
              <a:rPr lang="en-GB" dirty="0" smtClean="0"/>
              <a:t>with fixed downwards facing camera.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0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3203" y="-171400"/>
            <a:ext cx="4803293" cy="5013176"/>
          </a:xfrm>
        </p:spPr>
        <p:txBody>
          <a:bodyPr>
            <a:normAutofit fontScale="92500"/>
          </a:bodyPr>
          <a:lstStyle/>
          <a:p>
            <a:pPr marL="18288" indent="0">
              <a:buNone/>
            </a:pPr>
            <a:endParaRPr lang="en-GB" dirty="0" smtClean="0"/>
          </a:p>
          <a:p>
            <a:r>
              <a:rPr lang="en-GB" dirty="0" smtClean="0"/>
              <a:t>Edge Detection</a:t>
            </a:r>
          </a:p>
          <a:p>
            <a:r>
              <a:rPr lang="en-GB" dirty="0" smtClean="0"/>
              <a:t>Subdivide image patch into cells</a:t>
            </a:r>
          </a:p>
          <a:p>
            <a:r>
              <a:rPr lang="en-GB" dirty="0" smtClean="0"/>
              <a:t>Compute gradient for each pixel within the cell and accumulate into orientation bins (21) and store as histogram.</a:t>
            </a:r>
          </a:p>
          <a:p>
            <a:r>
              <a:rPr lang="en-GB" dirty="0" smtClean="0"/>
              <a:t>Normalise Blocks and combine histograms of each cell to create 21x4x4 –dimensional feature vector</a:t>
            </a:r>
          </a:p>
          <a:p>
            <a:endParaRPr lang="en-GB" dirty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Subdivision in 4x4 cells results in some cells having no edges/ capturing background edge information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20</a:t>
            </a:fld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5013176"/>
            <a:ext cx="869172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:\Users\Jono\Documents\My Dropbox\Loughborough\Final Year Project\Dissertation CD\Example Images\Training\Cars_0\0_2013-04-24_17480852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68" y="797744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7901" y="764704"/>
            <a:ext cx="127775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1963552" y="1291072"/>
            <a:ext cx="504056" cy="3600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/>
          <p:cNvGrpSpPr/>
          <p:nvPr/>
        </p:nvGrpSpPr>
        <p:grpSpPr>
          <a:xfrm>
            <a:off x="497458" y="2622240"/>
            <a:ext cx="1277756" cy="1224136"/>
            <a:chOff x="557940" y="2996952"/>
            <a:chExt cx="1277756" cy="1224136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7941" y="2996952"/>
              <a:ext cx="1277755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>
              <a:stCxn id="12" idx="0"/>
              <a:endCxn id="12" idx="2"/>
            </p:cNvCxnSpPr>
            <p:nvPr/>
          </p:nvCxnSpPr>
          <p:spPr>
            <a:xfrm>
              <a:off x="1196819" y="2996952"/>
              <a:ext cx="0" cy="12241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547664" y="2996952"/>
              <a:ext cx="0" cy="12241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7584" y="2996952"/>
              <a:ext cx="0" cy="12241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3"/>
              <a:endCxn id="12" idx="1"/>
            </p:cNvCxnSpPr>
            <p:nvPr/>
          </p:nvCxnSpPr>
          <p:spPr>
            <a:xfrm flipH="1">
              <a:off x="557941" y="3609020"/>
              <a:ext cx="12777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57941" y="3933056"/>
              <a:ext cx="12777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57940" y="3284984"/>
              <a:ext cx="12777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ight Arrow 23"/>
          <p:cNvSpPr/>
          <p:nvPr/>
        </p:nvSpPr>
        <p:spPr>
          <a:xfrm rot="8252283">
            <a:off x="1963552" y="2144810"/>
            <a:ext cx="504056" cy="3600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ontent Placeholder 1"/>
          <p:cNvSpPr txBox="1">
            <a:spLocks/>
          </p:cNvSpPr>
          <p:nvPr/>
        </p:nvSpPr>
        <p:spPr>
          <a:xfrm>
            <a:off x="2774051" y="130561"/>
            <a:ext cx="1065454" cy="636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GB" dirty="0" smtClean="0"/>
              <a:t>[-1, 0, 1]</a:t>
            </a:r>
            <a:endParaRPr lang="en-GB" dirty="0"/>
          </a:p>
        </p:txBody>
      </p:sp>
      <p:sp>
        <p:nvSpPr>
          <p:cNvPr id="27" name="Right Arrow 26"/>
          <p:cNvSpPr/>
          <p:nvPr/>
        </p:nvSpPr>
        <p:spPr>
          <a:xfrm>
            <a:off x="1963552" y="3054288"/>
            <a:ext cx="504056" cy="3600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2667900" y="2910272"/>
            <a:ext cx="1400043" cy="636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GB" dirty="0" smtClean="0"/>
              <a:t>[…….......]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73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1360" y="116632"/>
            <a:ext cx="4956704" cy="4682235"/>
          </a:xfrm>
        </p:spPr>
        <p:txBody>
          <a:bodyPr/>
          <a:lstStyle/>
          <a:p>
            <a:r>
              <a:rPr lang="en-GB" b="1" dirty="0">
                <a:effectLst/>
              </a:rPr>
              <a:t>F</a:t>
            </a:r>
            <a:r>
              <a:rPr lang="en-GB" b="1" dirty="0" smtClean="0">
                <a:effectLst/>
              </a:rPr>
              <a:t>our</a:t>
            </a:r>
            <a:r>
              <a:rPr lang="en-GB" dirty="0" smtClean="0">
                <a:effectLst/>
              </a:rPr>
              <a:t> </a:t>
            </a:r>
            <a:r>
              <a:rPr lang="en-GB" dirty="0">
                <a:effectLst/>
              </a:rPr>
              <a:t>separate </a:t>
            </a:r>
            <a:r>
              <a:rPr lang="en-GB" b="1" dirty="0">
                <a:effectLst/>
              </a:rPr>
              <a:t>Support Vector Machines (SVM) </a:t>
            </a:r>
            <a:r>
              <a:rPr lang="en-GB" dirty="0">
                <a:effectLst/>
              </a:rPr>
              <a:t>are trained on sample vehicle images that are categorised into one of four angular offsets to the horizontal: 0°, 45°, 90° and 135°. </a:t>
            </a:r>
            <a:endParaRPr lang="en-GB" dirty="0" smtClean="0">
              <a:effectLst/>
            </a:endParaRPr>
          </a:p>
          <a:p>
            <a:endParaRPr lang="en-GB" dirty="0">
              <a:effectLst/>
            </a:endParaRPr>
          </a:p>
          <a:p>
            <a:r>
              <a:rPr lang="en-GB" dirty="0" smtClean="0"/>
              <a:t>The four SVM’s are </a:t>
            </a:r>
            <a:r>
              <a:rPr lang="en-GB" b="1" dirty="0" smtClean="0"/>
              <a:t>combined </a:t>
            </a:r>
            <a:r>
              <a:rPr lang="en-GB" dirty="0" smtClean="0"/>
              <a:t>to construct a single classifier that evaluates a rotationally invariant response for a single HOG feature vector.</a:t>
            </a:r>
            <a:endParaRPr lang="en-GB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5157192"/>
            <a:ext cx="7543800" cy="914400"/>
          </a:xfrm>
        </p:spPr>
        <p:txBody>
          <a:bodyPr/>
          <a:lstStyle/>
          <a:p>
            <a:r>
              <a:rPr lang="en-GB" dirty="0" smtClean="0"/>
              <a:t>Classifier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21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5274630" y="5058207"/>
            <a:ext cx="3185802" cy="1107097"/>
            <a:chOff x="2897138" y="3336032"/>
            <a:chExt cx="4000500" cy="1335782"/>
          </a:xfrm>
        </p:grpSpPr>
        <p:pic>
          <p:nvPicPr>
            <p:cNvPr id="7" name="Picture 5" descr="C:\Users\Jono\Documents\My Dropbox\Loughborough\Final Year Project\Dissertation CD\Example Images\Training\Background\1_2013-04-01_11052711400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7138" y="3356992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Users\Jono\Documents\My Dropbox\Loughborough\Final Year Project\Dissertation CD\Example Images\Training\Background\1_2013-04-01_1105328810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7138" y="3980309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9" descr="C:\Users\Jono\Documents\My Dropbox\Loughborough\Final Year Project\Dissertation CD\Example Images\Training\Background\1_2013-04-01_11060149000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0888" y="4005064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C:\Users\Jono\Documents\My Dropbox\Loughborough\Final Year Project\Dissertation CD\Example Images\Training\Background\1_2013-04-01_11060739000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4138" y="4005064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1" descr="C:\Users\Jono\Documents\My Dropbox\Loughborough\Final Year Project\Dissertation CD\Example Images\Training\Background\1_2013-04-01_110618286000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7388" y="4005064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C:\Users\Jono\Documents\My Dropbox\Loughborough\Final Year Project\Dissertation CD\Example Images\Training\Background\1_2013-04-01_110658561000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638" y="4005064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3" descr="C:\Users\Jono\Documents\My Dropbox\Loughborough\Final Year Project\Dissertation CD\Example Images\Training\Background\1_2013-04-01_110702565000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3997449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C:\Users\Jono\Documents\My Dropbox\Loughborough\Final Year Project\Dissertation CD\Example Images\Training\Background\1_2013-04-01_110707708000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506" y="3338314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5" descr="C:\Users\Jono\Documents\My Dropbox\Loughborough\Final Year Project\Dissertation CD\Example Images\Training\Background\1_2013-04-01_110726700000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486" y="3338314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6" descr="C:\Users\Jono\Documents\My Dropbox\Loughborough\Final Year Project\Dissertation CD\Example Images\Training\Background\1_2013-04-01_110732103000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7388" y="3338314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7" descr="C:\Users\Jono\Documents\My Dropbox\Loughborough\Final Year Project\Dissertation CD\Example Images\Training\Background\1_2013-04-01_110736507000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638" y="3338314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C:\Users\Jono\Documents\My Dropbox\Loughborough\Final Year Project\Dissertation CD\Example Images\Training\Background\1_2013-04-01_110739152000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3336032"/>
              <a:ext cx="6667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30" y="3717032"/>
            <a:ext cx="3240360" cy="1081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12651"/>
            <a:ext cx="2872333" cy="287233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119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5157192"/>
            <a:ext cx="7543800" cy="914400"/>
          </a:xfrm>
        </p:spPr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22</a:t>
            </a:fld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 t="5768" r="1493" b="1648"/>
          <a:stretch/>
        </p:blipFill>
        <p:spPr bwMode="auto">
          <a:xfrm>
            <a:off x="1403648" y="227235"/>
            <a:ext cx="6336704" cy="505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8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5106888"/>
            <a:ext cx="8187248" cy="914400"/>
          </a:xfrm>
        </p:spPr>
        <p:txBody>
          <a:bodyPr/>
          <a:lstStyle/>
          <a:p>
            <a:r>
              <a:rPr lang="en-GB" dirty="0" smtClean="0"/>
              <a:t>Non-maximum Suppression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23</a:t>
            </a:fld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0648"/>
            <a:ext cx="6264696" cy="502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1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process of locating a vehicle (or multiple vehicles) in a sequence of images.</a:t>
            </a:r>
          </a:p>
          <a:p>
            <a:endParaRPr lang="en-GB" dirty="0"/>
          </a:p>
          <a:p>
            <a:r>
              <a:rPr lang="en-GB" dirty="0" smtClean="0"/>
              <a:t>Achieved by the continuous application of the vehicle detection algorithm and the </a:t>
            </a:r>
            <a:r>
              <a:rPr lang="en-GB" b="1" dirty="0" smtClean="0"/>
              <a:t>association of detector responses across consecutive frames</a:t>
            </a:r>
            <a:r>
              <a:rPr lang="en-GB" dirty="0" smtClean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Stage 3: Tracking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7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First Frame: </a:t>
            </a:r>
          </a:p>
          <a:p>
            <a:pPr lvl="1"/>
            <a:r>
              <a:rPr lang="en-GB" dirty="0" smtClean="0"/>
              <a:t>Create vehicle tracker for each detector response.</a:t>
            </a:r>
          </a:p>
          <a:p>
            <a:endParaRPr lang="en-GB" dirty="0"/>
          </a:p>
          <a:p>
            <a:r>
              <a:rPr lang="en-GB" dirty="0" smtClean="0"/>
              <a:t>Frame N:</a:t>
            </a:r>
          </a:p>
          <a:p>
            <a:pPr lvl="1"/>
            <a:r>
              <a:rPr lang="en-GB" dirty="0" smtClean="0"/>
              <a:t>1. </a:t>
            </a:r>
            <a:r>
              <a:rPr lang="en-GB" b="1" dirty="0" smtClean="0"/>
              <a:t>Associate </a:t>
            </a:r>
            <a:r>
              <a:rPr lang="en-GB" dirty="0" smtClean="0"/>
              <a:t>detections with existing trackers.</a:t>
            </a:r>
          </a:p>
          <a:p>
            <a:pPr lvl="1"/>
            <a:r>
              <a:rPr lang="en-GB" dirty="0" smtClean="0"/>
              <a:t>2. </a:t>
            </a:r>
            <a:r>
              <a:rPr lang="en-GB" b="1" dirty="0" smtClean="0"/>
              <a:t>Initialise </a:t>
            </a:r>
            <a:r>
              <a:rPr lang="en-GB" dirty="0" smtClean="0"/>
              <a:t>tracker for vehicle detections not allocated in the previous step.</a:t>
            </a:r>
          </a:p>
          <a:p>
            <a:pPr lvl="1"/>
            <a:r>
              <a:rPr lang="en-GB" dirty="0" smtClean="0"/>
              <a:t>3. </a:t>
            </a:r>
            <a:r>
              <a:rPr lang="en-GB" b="1" dirty="0" smtClean="0"/>
              <a:t>Terminate </a:t>
            </a:r>
            <a:r>
              <a:rPr lang="en-GB" dirty="0" smtClean="0"/>
              <a:t>trackers that have not received a detection for a number of frames.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5106888"/>
            <a:ext cx="7543800" cy="914400"/>
          </a:xfrm>
        </p:spPr>
        <p:txBody>
          <a:bodyPr/>
          <a:lstStyle/>
          <a:p>
            <a:r>
              <a:rPr lang="en-GB" dirty="0" smtClean="0"/>
              <a:t>Tracking Algorithm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70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1720" y="260648"/>
            <a:ext cx="6696744" cy="4824536"/>
          </a:xfrm>
        </p:spPr>
        <p:txBody>
          <a:bodyPr>
            <a:normAutofit/>
          </a:bodyPr>
          <a:lstStyle/>
          <a:p>
            <a:r>
              <a:rPr lang="en-GB" dirty="0" smtClean="0"/>
              <a:t>Detector response association is </a:t>
            </a:r>
            <a:r>
              <a:rPr lang="en-GB" b="1" dirty="0" smtClean="0"/>
              <a:t>difficult.</a:t>
            </a:r>
          </a:p>
          <a:p>
            <a:endParaRPr lang="en-GB" dirty="0" smtClean="0"/>
          </a:p>
          <a:p>
            <a:r>
              <a:rPr lang="en-GB" dirty="0" smtClean="0"/>
              <a:t> =&gt; It is useful to </a:t>
            </a:r>
            <a:r>
              <a:rPr lang="en-GB" b="1" dirty="0" smtClean="0"/>
              <a:t>generate some inference about the motion of a vehicle through the imagery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Particle Filtering is a method of performing model estimation using </a:t>
            </a:r>
            <a:r>
              <a:rPr lang="en-GB" b="1" dirty="0" smtClean="0"/>
              <a:t>simulation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Provides a </a:t>
            </a:r>
            <a:r>
              <a:rPr lang="en-GB" b="1" dirty="0" smtClean="0"/>
              <a:t>probabilistic framework </a:t>
            </a:r>
            <a:r>
              <a:rPr lang="en-GB" dirty="0" smtClean="0"/>
              <a:t>for encoding the </a:t>
            </a:r>
            <a:r>
              <a:rPr lang="en-GB" b="1" dirty="0" smtClean="0"/>
              <a:t>state and dynamics </a:t>
            </a:r>
            <a:r>
              <a:rPr lang="en-GB" dirty="0" smtClean="0"/>
              <a:t>(model of how the state changes from frame to frame) of the vehicles.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5106888"/>
            <a:ext cx="7543800" cy="914400"/>
          </a:xfrm>
        </p:spPr>
        <p:txBody>
          <a:bodyPr/>
          <a:lstStyle/>
          <a:p>
            <a:r>
              <a:rPr lang="en-GB" dirty="0" smtClean="0"/>
              <a:t>Particle Filtering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7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20072" y="260648"/>
            <a:ext cx="3744416" cy="5184576"/>
          </a:xfrm>
        </p:spPr>
        <p:txBody>
          <a:bodyPr>
            <a:normAutofit/>
          </a:bodyPr>
          <a:lstStyle/>
          <a:p>
            <a:r>
              <a:rPr lang="en-GB" dirty="0" smtClean="0"/>
              <a:t>The goal of the particle filter is to maintain an accurate </a:t>
            </a:r>
            <a:r>
              <a:rPr lang="en-GB" b="1" dirty="0" smtClean="0"/>
              <a:t>representation of the posterior</a:t>
            </a:r>
            <a:r>
              <a:rPr lang="en-GB" dirty="0" smtClean="0"/>
              <a:t> of the vehicle by </a:t>
            </a:r>
            <a:r>
              <a:rPr lang="en-GB" b="1" dirty="0" smtClean="0"/>
              <a:t>exploiting both the observations</a:t>
            </a:r>
            <a:r>
              <a:rPr lang="en-GB" dirty="0" smtClean="0"/>
              <a:t> provided by the vehicle detector and a </a:t>
            </a:r>
            <a:r>
              <a:rPr lang="en-GB" b="1" dirty="0" smtClean="0"/>
              <a:t>dynamical model </a:t>
            </a:r>
            <a:r>
              <a:rPr lang="en-GB" dirty="0" smtClean="0"/>
              <a:t>of a vehicle motion.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5106888"/>
            <a:ext cx="7543800" cy="914400"/>
          </a:xfrm>
        </p:spPr>
        <p:txBody>
          <a:bodyPr/>
          <a:lstStyle/>
          <a:p>
            <a:r>
              <a:rPr lang="en-GB" dirty="0" smtClean="0"/>
              <a:t>Particle Filtering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27</a:t>
            </a:fld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" t="5122" r="1334" b="1870"/>
          <a:stretch/>
        </p:blipFill>
        <p:spPr bwMode="auto">
          <a:xfrm>
            <a:off x="251520" y="815256"/>
            <a:ext cx="4784452" cy="38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7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248472" y="116632"/>
                <a:ext cx="4788024" cy="5328592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Maintain a set of 100 random guesses (particles) of the vehicle state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𝑥</m:t>
                    </m:r>
                    <m:r>
                      <a:rPr lang="en-GB" b="0" i="1" smtClean="0">
                        <a:latin typeface="Cambria Math"/>
                      </a:rPr>
                      <m:t>=(</m:t>
                    </m:r>
                    <m:r>
                      <a:rPr lang="en-GB" b="0" i="1" smtClean="0">
                        <a:latin typeface="Cambria Math"/>
                      </a:rPr>
                      <m:t>𝑥</m:t>
                    </m:r>
                    <m:r>
                      <a:rPr lang="en-GB" b="0" i="1" smtClean="0">
                        <a:latin typeface="Cambria Math"/>
                      </a:rPr>
                      <m:t>,</m:t>
                    </m:r>
                    <m:r>
                      <a:rPr lang="en-GB" b="0" i="1" smtClean="0">
                        <a:latin typeface="Cambria Math"/>
                      </a:rPr>
                      <m:t>𝑦</m:t>
                    </m:r>
                    <m:r>
                      <a:rPr lang="en-GB" b="0" i="1" smtClean="0">
                        <a:latin typeface="Cambria Math"/>
                      </a:rPr>
                      <m:t>,</m:t>
                    </m:r>
                    <m:r>
                      <a:rPr lang="en-GB" b="0" i="1" smtClean="0">
                        <a:latin typeface="Cambria Math"/>
                      </a:rPr>
                      <m:t>𝑢</m:t>
                    </m:r>
                    <m:r>
                      <a:rPr lang="en-GB" b="0" i="1" smtClean="0">
                        <a:latin typeface="Cambria Math"/>
                      </a:rPr>
                      <m:t>,</m:t>
                    </m:r>
                    <m:r>
                      <a:rPr lang="en-GB" b="0" i="1" smtClean="0">
                        <a:latin typeface="Cambria Math"/>
                      </a:rPr>
                      <m:t>𝑣</m:t>
                    </m:r>
                    <m:r>
                      <a:rPr lang="en-GB" b="0" i="1" smtClean="0">
                        <a:latin typeface="Cambria Math"/>
                      </a:rPr>
                      <m:t>)</m:t>
                    </m:r>
                  </m:oMath>
                </a14:m>
                <a:endParaRPr lang="en-GB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Predict vehicles location in next frame by simulating vehicle motion</a:t>
                </a:r>
              </a:p>
              <a:p>
                <a:pPr lvl="1"/>
                <a:r>
                  <a:rPr lang="en-GB" dirty="0" smtClean="0"/>
                  <a:t>i.e. propagate particles using </a:t>
                </a:r>
                <a:r>
                  <a:rPr lang="en-GB" b="1" dirty="0" smtClean="0"/>
                  <a:t>constant velocity motion model</a:t>
                </a:r>
              </a:p>
              <a:p>
                <a:pPr marL="38404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effectLst/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/>
                            </a:rPr>
                            <m:t>(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𝑥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𝑦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effectLst/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/>
                            </a:rPr>
                            <m:t>(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𝑥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𝑦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/>
                            </a:rPr>
                            <m:t>𝑡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GB" i="1">
                          <a:effectLst/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/>
                            </a:rPr>
                            <m:t>∆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GB" i="1">
                              <a:effectLst/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i="1">
                                  <a:effectLst/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GB" i="1">
                                  <a:effectLst/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i="1">
                                  <a:effectLst/>
                                  <a:latin typeface="Cambria Math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effectLst/>
                              <a:latin typeface="Cambria Math"/>
                            </a:rPr>
                            <m:t>𝑡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GB" i="1">
                          <a:effectLst/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/>
                            </a:rPr>
                            <m:t>(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𝑥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𝑦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GB" dirty="0" smtClean="0"/>
              </a:p>
              <a:p>
                <a:pPr marL="38404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effectLst/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/>
                            </a:rPr>
                            <m:t>(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𝑢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𝑣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effectLst/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/>
                            </a:rPr>
                            <m:t>(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𝑢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𝑣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/>
                            </a:rPr>
                            <m:t>𝑡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GB" i="1">
                          <a:effectLst/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/>
                            </a:rPr>
                            <m:t>(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𝑢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𝑣</m:t>
                          </m:r>
                          <m:r>
                            <a:rPr lang="en-GB" i="1">
                              <a:effectLst/>
                              <a:latin typeface="Cambria Math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GB" dirty="0" smtClean="0"/>
              </a:p>
              <a:p>
                <a:endParaRPr lang="en-GB" dirty="0"/>
              </a:p>
              <a:p>
                <a:r>
                  <a:rPr lang="en-GB" dirty="0" smtClean="0"/>
                  <a:t>Correction: update posterior using measurement by assigning important weights to each particle and resampling.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8472" y="116632"/>
                <a:ext cx="4788024" cy="5328592"/>
              </a:xfrm>
              <a:blipFill rotWithShape="1">
                <a:blip r:embed="rId2"/>
                <a:stretch>
                  <a:fillRect b="-11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5178896"/>
            <a:ext cx="7543800" cy="914400"/>
          </a:xfrm>
        </p:spPr>
        <p:txBody>
          <a:bodyPr/>
          <a:lstStyle/>
          <a:p>
            <a:r>
              <a:rPr lang="en-GB" dirty="0" smtClean="0"/>
              <a:t>Particle Filtering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28</a:t>
            </a:fld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" t="5122" r="1334" b="1870"/>
          <a:stretch/>
        </p:blipFill>
        <p:spPr bwMode="auto">
          <a:xfrm>
            <a:off x="161986" y="1319312"/>
            <a:ext cx="3977966" cy="318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1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123728" y="116633"/>
                <a:ext cx="6696744" cy="51845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1" dirty="0" smtClean="0"/>
                  <a:t>Data association </a:t>
                </a:r>
                <a:r>
                  <a:rPr lang="en-GB" dirty="0" smtClean="0"/>
                  <a:t>is the problem of deciding which detector response should be associated with which tracker.</a:t>
                </a:r>
              </a:p>
              <a:p>
                <a:endParaRPr lang="en-GB" dirty="0"/>
              </a:p>
              <a:p>
                <a:r>
                  <a:rPr lang="en-GB" dirty="0" smtClean="0"/>
                  <a:t>Use </a:t>
                </a:r>
                <a:r>
                  <a:rPr lang="en-GB" b="1" dirty="0" smtClean="0"/>
                  <a:t>greedy algorithm </a:t>
                </a:r>
                <a:r>
                  <a:rPr lang="en-GB" dirty="0" smtClean="0"/>
                  <a:t>to assign detection and trackers with the largest matching score.</a:t>
                </a:r>
              </a:p>
              <a:p>
                <a:endParaRPr lang="en-GB" dirty="0"/>
              </a:p>
              <a:p>
                <a:r>
                  <a:rPr lang="en-GB" dirty="0">
                    <a:effectLst/>
                  </a:rPr>
                  <a:t>The matching score for a tracker-detection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effectLst/>
                            <a:latin typeface="Cambria Math"/>
                          </a:rPr>
                        </m:ctrlPr>
                      </m:dPr>
                      <m:e>
                        <m:r>
                          <a:rPr lang="en-GB" i="1">
                            <a:effectLst/>
                            <a:latin typeface="Cambria Math"/>
                          </a:rPr>
                          <m:t>𝑡𝑟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,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𝑑</m:t>
                        </m:r>
                      </m:e>
                    </m:d>
                  </m:oMath>
                </a14:m>
                <a:r>
                  <a:rPr lang="en-GB" dirty="0">
                    <a:effectLst/>
                  </a:rPr>
                  <a:t> is calculated by evaluating the matching function</a:t>
                </a:r>
                <a14:m>
                  <m:oMath xmlns:m="http://schemas.openxmlformats.org/officeDocument/2006/math">
                    <m:r>
                      <a:rPr lang="en-GB" i="1">
                        <a:effectLst/>
                        <a:latin typeface="Cambria Math"/>
                      </a:rPr>
                      <m:t> </m:t>
                    </m:r>
                    <m:r>
                      <a:rPr lang="en-GB" i="1">
                        <a:effectLst/>
                        <a:latin typeface="Cambria Math"/>
                      </a:rPr>
                      <m:t>𝑠</m:t>
                    </m:r>
                    <m:r>
                      <a:rPr lang="en-GB" i="1">
                        <a:effectLst/>
                        <a:latin typeface="Cambria Math"/>
                      </a:rPr>
                      <m:t>(</m:t>
                    </m:r>
                    <m:r>
                      <a:rPr lang="en-GB" i="1">
                        <a:effectLst/>
                        <a:latin typeface="Cambria Math"/>
                      </a:rPr>
                      <m:t>𝑡𝑟</m:t>
                    </m:r>
                    <m:r>
                      <a:rPr lang="en-GB" i="1">
                        <a:effectLst/>
                        <a:latin typeface="Cambria Math"/>
                      </a:rPr>
                      <m:t>,</m:t>
                    </m:r>
                    <m:r>
                      <a:rPr lang="en-GB" i="1">
                        <a:effectLst/>
                        <a:latin typeface="Cambria Math"/>
                      </a:rPr>
                      <m:t>𝑑</m:t>
                    </m:r>
                    <m:r>
                      <a:rPr lang="en-GB" i="1">
                        <a:effectLst/>
                        <a:latin typeface="Cambria Math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. This function </a:t>
                </a:r>
                <a:r>
                  <a:rPr lang="en-GB" b="1" dirty="0">
                    <a:effectLst/>
                  </a:rPr>
                  <a:t>considers both the vehicle appearance and the distance between the detection and the trackers expected position</a:t>
                </a:r>
                <a:r>
                  <a:rPr lang="en-GB" dirty="0">
                    <a:effectLst/>
                  </a:rPr>
                  <a:t>. </a:t>
                </a:r>
                <a:endParaRPr lang="en-GB" dirty="0" smtClean="0">
                  <a:effectLst/>
                </a:endParaRPr>
              </a:p>
              <a:p>
                <a:endParaRPr lang="en-GB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GB" b="1" i="1">
                        <a:effectLst/>
                        <a:latin typeface="Cambria Math"/>
                      </a:rPr>
                      <m:t>𝑺</m:t>
                    </m:r>
                    <m:d>
                      <m:dPr>
                        <m:ctrlPr>
                          <a:rPr lang="en-GB" b="1" i="1">
                            <a:effectLst/>
                            <a:latin typeface="Cambria Math"/>
                          </a:rPr>
                        </m:ctrlPr>
                      </m:dPr>
                      <m:e>
                        <m:r>
                          <a:rPr lang="en-GB" b="1" i="1">
                            <a:effectLst/>
                            <a:latin typeface="Cambria Math"/>
                          </a:rPr>
                          <m:t>𝒕𝒓</m:t>
                        </m:r>
                        <m:r>
                          <a:rPr lang="en-GB" b="1" i="1">
                            <a:effectLst/>
                            <a:latin typeface="Cambria Math"/>
                          </a:rPr>
                          <m:t>,</m:t>
                        </m:r>
                        <m:r>
                          <a:rPr lang="en-GB" b="1" i="1">
                            <a:effectLst/>
                            <a:latin typeface="Cambria Math"/>
                          </a:rPr>
                          <m:t>𝒅</m:t>
                        </m:r>
                      </m:e>
                    </m:d>
                    <m:r>
                      <a:rPr lang="en-GB" b="1" i="1">
                        <a:effectLst/>
                        <a:latin typeface="Cambria Math"/>
                      </a:rPr>
                      <m:t>=</m:t>
                    </m:r>
                    <m:r>
                      <a:rPr lang="en-GB" b="1" i="1">
                        <a:effectLst/>
                        <a:latin typeface="Cambria Math"/>
                      </a:rPr>
                      <m:t>𝐈</m:t>
                    </m:r>
                    <m:d>
                      <m:dPr>
                        <m:ctrlPr>
                          <a:rPr lang="en-GB" b="1" i="1">
                            <a:effectLst/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>
                                <a:effectLst/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effectLst/>
                                <a:latin typeface="Cambria Math"/>
                              </a:rPr>
                              <m:t>𝑯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b="1" i="1">
                                    <a:effectLst/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b="1" i="1">
                                    <a:effectLst/>
                                    <a:latin typeface="Cambria Math"/>
                                  </a:rPr>
                                  <m:t>𝒕𝒓</m:t>
                                </m:r>
                              </m:e>
                              <m:sub>
                                <m:r>
                                  <a:rPr lang="en-GB" b="1" i="1">
                                    <a:effectLst/>
                                    <a:latin typeface="Cambria Math"/>
                                  </a:rPr>
                                  <m:t>𝒅</m:t>
                                </m:r>
                              </m:sub>
                            </m:sSub>
                          </m:sub>
                        </m:sSub>
                        <m:r>
                          <a:rPr lang="en-GB" b="1" i="1">
                            <a:effectLst/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GB" b="1" i="1">
                                <a:effectLst/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effectLst/>
                                <a:latin typeface="Cambria Math"/>
                              </a:rPr>
                              <m:t>𝑯</m:t>
                            </m:r>
                          </m:e>
                          <m:sub>
                            <m:r>
                              <a:rPr lang="en-GB" b="1" i="1">
                                <a:effectLst/>
                                <a:latin typeface="Cambria Math"/>
                              </a:rPr>
                              <m:t>𝒅</m:t>
                            </m:r>
                          </m:sub>
                        </m:sSub>
                      </m:e>
                    </m:d>
                    <m:r>
                      <a:rPr lang="en-GB" b="1" i="1">
                        <a:effectLst/>
                        <a:latin typeface="Cambria Math"/>
                      </a:rPr>
                      <m:t>∙(</m:t>
                    </m:r>
                    <m:r>
                      <a:rPr lang="en-GB" b="1" i="1">
                        <a:effectLst/>
                        <a:latin typeface="Cambria Math"/>
                      </a:rPr>
                      <m:t>𝜶</m:t>
                    </m:r>
                    <m:r>
                      <a:rPr lang="en-GB" b="1" i="1">
                        <a:effectLst/>
                        <a:latin typeface="Cambria Math"/>
                      </a:rPr>
                      <m:t>∙</m:t>
                    </m:r>
                    <m:nary>
                      <m:naryPr>
                        <m:chr m:val="∑"/>
                        <m:limLoc m:val="undOvr"/>
                        <m:ctrlPr>
                          <a:rPr lang="en-GB" b="1" i="1">
                            <a:effectLst/>
                            <a:latin typeface="Cambria Math"/>
                          </a:rPr>
                        </m:ctrlPr>
                      </m:naryPr>
                      <m:sub>
                        <m:r>
                          <a:rPr lang="en-GB" b="1" i="1">
                            <a:effectLst/>
                            <a:latin typeface="Cambria Math"/>
                          </a:rPr>
                          <m:t>𝒑</m:t>
                        </m:r>
                        <m:r>
                          <a:rPr lang="en-GB" b="1" i="1">
                            <a:effectLst/>
                            <a:latin typeface="Cambria Math"/>
                          </a:rPr>
                          <m:t>𝝐</m:t>
                        </m:r>
                        <m:r>
                          <a:rPr lang="en-GB" b="1" i="1">
                            <a:effectLst/>
                            <a:latin typeface="Cambria Math"/>
                          </a:rPr>
                          <m:t>𝒕𝒓</m:t>
                        </m:r>
                      </m:sub>
                      <m:sup>
                        <m:r>
                          <a:rPr lang="en-GB" b="1" i="1">
                            <a:effectLst/>
                            <a:latin typeface="Cambria Math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GB" b="1" i="1">
                                <a:effectLst/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effectLst/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GB" b="1" i="1">
                                <a:effectLst/>
                                <a:latin typeface="Cambria Math"/>
                              </a:rPr>
                              <m:t>𝜨</m:t>
                            </m:r>
                            <m:d>
                              <m:dPr>
                                <m:ctrlPr>
                                  <a:rPr lang="en-GB" b="1" i="1">
                                    <a:effectLst/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effectLst/>
                                    <a:latin typeface="Cambria Math"/>
                                  </a:rPr>
                                  <m:t>𝒅</m:t>
                                </m:r>
                                <m:r>
                                  <a:rPr lang="en-GB" b="1" i="1">
                                    <a:effectLst/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b="1" i="1">
                                    <a:effectLst/>
                                    <a:latin typeface="Cambria Math"/>
                                  </a:rPr>
                                  <m:t>𝒑</m:t>
                                </m:r>
                              </m:e>
                            </m:d>
                          </m:sub>
                        </m:sSub>
                      </m:e>
                    </m:nary>
                    <m:r>
                      <a:rPr lang="en-GB" b="1" i="1">
                        <a:effectLst/>
                        <a:latin typeface="Cambria Math"/>
                      </a:rPr>
                      <m:t>)</m:t>
                    </m:r>
                  </m:oMath>
                </a14:m>
                <a:endParaRPr lang="en-GB" b="1" dirty="0" smtClean="0"/>
              </a:p>
              <a:p>
                <a:pPr lvl="1"/>
                <a:r>
                  <a:rPr lang="en-GB" dirty="0">
                    <a:effectLst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effectLst/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effectLst/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GB" i="1">
                            <a:effectLst/>
                            <a:latin typeface="Cambria Math"/>
                          </a:rPr>
                        </m:ctrlPr>
                      </m:dPr>
                      <m:e>
                        <m:r>
                          <a:rPr lang="en-GB" i="1">
                            <a:effectLst/>
                            <a:latin typeface="Cambria Math"/>
                          </a:rPr>
                          <m:t>𝑑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−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GB" i="1">
                        <a:effectLst/>
                        <a:latin typeface="Cambria Math"/>
                      </a:rPr>
                      <m:t>~</m:t>
                    </m:r>
                    <m:r>
                      <a:rPr lang="en-GB" i="1">
                        <a:effectLst/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GB" i="1">
                            <a:effectLst/>
                            <a:latin typeface="Cambria Math"/>
                          </a:rPr>
                        </m:ctrlPr>
                      </m:dPr>
                      <m:e>
                        <m:r>
                          <a:rPr lang="en-GB" i="1">
                            <a:effectLst/>
                            <a:latin typeface="Cambria Math"/>
                          </a:rPr>
                          <m:t>𝑑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−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𝑝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GB" i="1">
                                <a:effectLst/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>
                    <a:effectLst/>
                  </a:rPr>
                  <a:t> denotes the Normal distribution evaluated for the distance between </a:t>
                </a:r>
                <a14:m>
                  <m:oMath xmlns:m="http://schemas.openxmlformats.org/officeDocument/2006/math">
                    <m:r>
                      <a:rPr lang="en-GB" i="1">
                        <a:effectLst/>
                        <a:latin typeface="Cambria Math"/>
                      </a:rPr>
                      <m:t>𝑑</m:t>
                    </m:r>
                  </m:oMath>
                </a14:m>
                <a:r>
                  <a:rPr lang="en-GB" dirty="0"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effectLst/>
                        <a:latin typeface="Cambria Math"/>
                      </a:rPr>
                      <m:t>𝑝</m:t>
                    </m:r>
                  </m:oMath>
                </a14:m>
                <a:r>
                  <a:rPr lang="en-GB" dirty="0"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effectLst/>
                        <a:latin typeface="Cambria Math"/>
                      </a:rPr>
                      <m:t>I</m:t>
                    </m:r>
                    <m:d>
                      <m:dPr>
                        <m:ctrlPr>
                          <a:rPr lang="en-GB" i="1">
                            <a:effectLst/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effectLst/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effectLst/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𝑡𝑟</m:t>
                                </m:r>
                              </m:e>
                              <m:sub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r>
                          <a:rPr lang="en-GB" i="1">
                            <a:effectLst/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effectLst/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ffectLst/>
                  </a:rPr>
                  <a:t> is the colour histogram </a:t>
                </a:r>
                <a:r>
                  <a:rPr lang="en-GB" dirty="0" smtClean="0">
                    <a:effectLst/>
                  </a:rPr>
                  <a:t>correlation. </a:t>
                </a:r>
                <a:endParaRPr lang="en-GB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23728" y="116633"/>
                <a:ext cx="6696744" cy="5184576"/>
              </a:xfrm>
              <a:blipFill rotWithShape="1">
                <a:blip r:embed="rId2"/>
                <a:stretch>
                  <a:fillRect t="-470" r="-182" b="-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5106888"/>
            <a:ext cx="7543800" cy="914400"/>
          </a:xfrm>
        </p:spPr>
        <p:txBody>
          <a:bodyPr/>
          <a:lstStyle/>
          <a:p>
            <a:r>
              <a:rPr lang="en-GB" dirty="0" smtClean="0"/>
              <a:t>Data association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2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560" y="5661248"/>
            <a:ext cx="7543800" cy="914400"/>
          </a:xfrm>
        </p:spPr>
        <p:txBody>
          <a:bodyPr/>
          <a:lstStyle/>
          <a:p>
            <a:r>
              <a:rPr lang="en-GB" dirty="0" smtClean="0"/>
              <a:t>Example video</a:t>
            </a:r>
            <a:endParaRPr lang="en-GB" dirty="0"/>
          </a:p>
        </p:txBody>
      </p:sp>
      <p:pic>
        <p:nvPicPr>
          <p:cNvPr id="6" name="c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7" y="363638"/>
            <a:ext cx="6696744" cy="5357394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1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332655"/>
            <a:ext cx="6912768" cy="553021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7584" y="5733256"/>
            <a:ext cx="7543800" cy="914400"/>
          </a:xfrm>
        </p:spPr>
        <p:txBody>
          <a:bodyPr/>
          <a:lstStyle/>
          <a:p>
            <a:r>
              <a:rPr lang="en-GB" dirty="0" smtClean="0"/>
              <a:t>Video 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8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7584" y="5733256"/>
            <a:ext cx="7543800" cy="914400"/>
          </a:xfrm>
        </p:spPr>
        <p:txBody>
          <a:bodyPr/>
          <a:lstStyle/>
          <a:p>
            <a:r>
              <a:rPr lang="en-GB" dirty="0" smtClean="0"/>
              <a:t>Video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31</a:t>
            </a:fld>
            <a:endParaRPr lang="en-GB"/>
          </a:p>
        </p:txBody>
      </p:sp>
      <p:pic>
        <p:nvPicPr>
          <p:cNvPr id="6" name="video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188640"/>
            <a:ext cx="7056784" cy="5645428"/>
          </a:xfrm>
        </p:spPr>
      </p:pic>
    </p:spTree>
    <p:extLst>
      <p:ext uri="{BB962C8B-B14F-4D97-AF65-F5344CB8AC3E}">
        <p14:creationId xmlns:p14="http://schemas.microsoft.com/office/powerpoint/2010/main" val="40472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7584" y="5733256"/>
            <a:ext cx="7543800" cy="914400"/>
          </a:xfrm>
        </p:spPr>
        <p:txBody>
          <a:bodyPr/>
          <a:lstStyle/>
          <a:p>
            <a:r>
              <a:rPr lang="en-GB" dirty="0" smtClean="0"/>
              <a:t>Video 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32</a:t>
            </a:fld>
            <a:endParaRPr lang="en-GB"/>
          </a:p>
        </p:txBody>
      </p:sp>
      <p:pic>
        <p:nvPicPr>
          <p:cNvPr id="5" name="video3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116632"/>
            <a:ext cx="7200800" cy="5760640"/>
          </a:xfrm>
        </p:spPr>
      </p:pic>
    </p:spTree>
    <p:extLst>
      <p:ext uri="{BB962C8B-B14F-4D97-AF65-F5344CB8AC3E}">
        <p14:creationId xmlns:p14="http://schemas.microsoft.com/office/powerpoint/2010/main" val="161358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7584" y="5733256"/>
            <a:ext cx="7543800" cy="914400"/>
          </a:xfrm>
        </p:spPr>
        <p:txBody>
          <a:bodyPr/>
          <a:lstStyle/>
          <a:p>
            <a:r>
              <a:rPr lang="en-GB" dirty="0" smtClean="0"/>
              <a:t>Video 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33</a:t>
            </a:fld>
            <a:endParaRPr lang="en-GB"/>
          </a:p>
        </p:txBody>
      </p:sp>
      <p:pic>
        <p:nvPicPr>
          <p:cNvPr id="6" name="video4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600" y="188640"/>
            <a:ext cx="7128792" cy="5703034"/>
          </a:xfrm>
        </p:spPr>
      </p:pic>
    </p:spTree>
    <p:extLst>
      <p:ext uri="{BB962C8B-B14F-4D97-AF65-F5344CB8AC3E}">
        <p14:creationId xmlns:p14="http://schemas.microsoft.com/office/powerpoint/2010/main" val="235569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7584" y="5733256"/>
            <a:ext cx="7543800" cy="914400"/>
          </a:xfrm>
        </p:spPr>
        <p:txBody>
          <a:bodyPr/>
          <a:lstStyle/>
          <a:p>
            <a:r>
              <a:rPr lang="en-GB" dirty="0" smtClean="0"/>
              <a:t>Video 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34</a:t>
            </a:fld>
            <a:endParaRPr lang="en-GB"/>
          </a:p>
        </p:txBody>
      </p:sp>
      <p:pic>
        <p:nvPicPr>
          <p:cNvPr id="5" name="video5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74238"/>
            <a:ext cx="7128792" cy="5703034"/>
          </a:xfrm>
        </p:spPr>
      </p:pic>
    </p:spTree>
    <p:extLst>
      <p:ext uri="{BB962C8B-B14F-4D97-AF65-F5344CB8AC3E}">
        <p14:creationId xmlns:p14="http://schemas.microsoft.com/office/powerpoint/2010/main" val="349596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b="1" i="1" dirty="0" smtClean="0"/>
                  <a:t>Region of Interest Selection stage </a:t>
                </a:r>
                <a:r>
                  <a:rPr lang="en-GB" b="1" i="1" dirty="0"/>
                  <a:t>r</a:t>
                </a:r>
                <a:r>
                  <a:rPr lang="en-GB" b="1" i="1" dirty="0" smtClean="0"/>
                  <a:t>esults</a:t>
                </a:r>
              </a:p>
              <a:p>
                <a:endParaRPr lang="en-GB" dirty="0"/>
              </a:p>
              <a:p>
                <a:r>
                  <a:rPr lang="en-GB" dirty="0" smtClean="0"/>
                  <a:t>Evaluated its </a:t>
                </a:r>
                <a:r>
                  <a:rPr lang="en-GB" b="1" dirty="0" smtClean="0"/>
                  <a:t>detection accuracy </a:t>
                </a:r>
                <a:r>
                  <a:rPr lang="en-GB" dirty="0" smtClean="0"/>
                  <a:t>( i.e. its ability to correctly identify regions containing vehicles).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effectLst/>
                        <a:latin typeface="Cambria Math"/>
                      </a:rPr>
                      <m:t>𝐷𝑒𝑡𝑒𝑐𝑡𝑖𝑜𝑛</m:t>
                    </m:r>
                    <m:r>
                      <a:rPr lang="en-GB" i="1">
                        <a:effectLst/>
                        <a:latin typeface="Cambria Math"/>
                      </a:rPr>
                      <m:t> </m:t>
                    </m:r>
                    <m:r>
                      <a:rPr lang="en-GB" i="1">
                        <a:effectLst/>
                        <a:latin typeface="Cambria Math"/>
                      </a:rPr>
                      <m:t>𝐴𝑐𝑐</m:t>
                    </m:r>
                    <m:r>
                      <a:rPr lang="en-GB" i="1">
                        <a:effectLst/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GB" i="1">
                            <a:effectLst/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GB" i="1">
                                <a:effectLst/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𝑡</m:t>
                            </m:r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i="1">
                                    <a:effectLst/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𝑓𝑟𝑎𝑚𝑒𝑠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GB" i="1">
                                    <a:effectLst/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GB" i="1">
                                <a:effectLst/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𝑡</m:t>
                            </m:r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i="1">
                                    <a:effectLst/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𝑓𝑟𝑎𝑚𝑒𝑠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GB" i="1">
                                    <a:effectLst/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𝐺</m:t>
                                </m:r>
                              </m:sub>
                              <m:sup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GB" dirty="0" smtClean="0">
                  <a:effectLst/>
                </a:endParaRPr>
              </a:p>
              <a:p>
                <a:pPr marL="384048" lvl="1" indent="0">
                  <a:buNone/>
                </a:pPr>
                <a:r>
                  <a:rPr lang="en-GB" dirty="0">
                    <a:effectLst/>
                  </a:rPr>
                  <a:t>	</a:t>
                </a:r>
                <a:r>
                  <a:rPr lang="en-GB" dirty="0" smtClean="0">
                    <a:effectLst/>
                  </a:rPr>
                  <a:t>where </a:t>
                </a:r>
                <a:r>
                  <a:rPr lang="en-GB" dirty="0">
                    <a:effectLst/>
                  </a:rPr>
                  <a:t>for each frame</a:t>
                </a:r>
                <a14:m>
                  <m:oMath xmlns:m="http://schemas.openxmlformats.org/officeDocument/2006/math">
                    <m:r>
                      <a:rPr lang="en-GB" i="1">
                        <a:effectLst/>
                        <a:latin typeface="Cambria Math"/>
                      </a:rPr>
                      <m:t> </m:t>
                    </m:r>
                    <m:r>
                      <a:rPr lang="en-GB" i="1">
                        <a:effectLst/>
                        <a:latin typeface="Cambria Math"/>
                      </a:rPr>
                      <m:t>𝑡</m:t>
                    </m:r>
                    <m:r>
                      <a:rPr lang="en-GB" i="1">
                        <a:effectLst/>
                        <a:latin typeface="Cambria Math"/>
                      </a:rPr>
                      <m:t> </m:t>
                    </m:r>
                  </m:oMath>
                </a14:m>
                <a:r>
                  <a:rPr lang="en-GB" dirty="0">
                    <a:effectLst/>
                  </a:rPr>
                  <a:t> the number of positive </a:t>
                </a:r>
                <a:r>
                  <a:rPr lang="en-GB" dirty="0" smtClean="0">
                    <a:effectLst/>
                  </a:rPr>
                  <a:t>	detections </a:t>
                </a:r>
                <a:r>
                  <a:rPr lang="en-GB" dirty="0">
                    <a:effectLst/>
                  </a:rPr>
                  <a:t>is indicted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effectLst/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effectLst/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effectLst/>
                  </a:rPr>
                  <a:t> and the number of </a:t>
                </a:r>
                <a:r>
                  <a:rPr lang="en-GB" dirty="0" smtClean="0">
                    <a:effectLst/>
                  </a:rPr>
                  <a:t>	ground-truth </a:t>
                </a:r>
                <a:r>
                  <a:rPr lang="en-GB" dirty="0">
                    <a:effectLst/>
                  </a:rPr>
                  <a:t>vehicles is indicted as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effectLst/>
                            <a:latin typeface="Cambria Math"/>
                          </a:rPr>
                        </m:ctrlPr>
                      </m:sSubSupPr>
                      <m:e>
                        <m:r>
                          <a:rPr lang="en-GB" i="1">
                            <a:effectLst/>
                            <a:latin typeface="Cambria Math"/>
                          </a:rPr>
                          <m:t> 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effectLst/>
                            <a:latin typeface="Cambria Math"/>
                          </a:rPr>
                          <m:t>𝐺</m:t>
                        </m:r>
                      </m:sub>
                      <m:sup>
                        <m:r>
                          <a:rPr lang="en-GB" i="1">
                            <a:effectLst/>
                            <a:latin typeface="Cambria Math"/>
                          </a:rPr>
                          <m:t>(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𝑡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 dirty="0" smtClean="0">
                    <a:effectLst/>
                  </a:rPr>
                  <a:t>.</a:t>
                </a:r>
              </a:p>
              <a:p>
                <a:pPr marL="384048" lvl="1" indent="0">
                  <a:buNone/>
                </a:pPr>
                <a:endParaRPr lang="en-GB" dirty="0" smtClean="0">
                  <a:effectLst/>
                </a:endParaRPr>
              </a:p>
              <a:p>
                <a:r>
                  <a:rPr lang="en-GB" dirty="0" smtClean="0"/>
                  <a:t>Obtained a detection accuracy of </a:t>
                </a:r>
                <a:r>
                  <a:rPr lang="en-GB" b="1" u="sng" dirty="0" smtClean="0"/>
                  <a:t>0.983</a:t>
                </a:r>
                <a:r>
                  <a:rPr lang="en-GB" b="1" dirty="0" smtClean="0"/>
                  <a:t>.</a:t>
                </a:r>
                <a:endParaRPr lang="en-GB" b="1" u="sng" dirty="0"/>
              </a:p>
              <a:p>
                <a:endParaRPr lang="en-GB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4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4624" y="4869160"/>
            <a:ext cx="7543800" cy="914400"/>
          </a:xfrm>
        </p:spPr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3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548680"/>
            <a:ext cx="4665712" cy="4377679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 smtClean="0"/>
              <a:t>Classification stage </a:t>
            </a:r>
            <a:r>
              <a:rPr lang="en-GB" b="1" i="1" dirty="0"/>
              <a:t>r</a:t>
            </a:r>
            <a:r>
              <a:rPr lang="en-GB" b="1" i="1" dirty="0" smtClean="0"/>
              <a:t>esults</a:t>
            </a:r>
          </a:p>
          <a:p>
            <a:endParaRPr lang="en-GB" dirty="0"/>
          </a:p>
          <a:p>
            <a:r>
              <a:rPr lang="en-GB" dirty="0" smtClean="0"/>
              <a:t>Evaluated its ability to correctly differentiate vehicle and non-vehicles regions in the imagery.</a:t>
            </a:r>
          </a:p>
          <a:p>
            <a:endParaRPr lang="en-GB" dirty="0"/>
          </a:p>
          <a:p>
            <a:r>
              <a:rPr lang="en-GB" dirty="0" smtClean="0"/>
              <a:t>Evaluated accuracy over 178 frames </a:t>
            </a:r>
            <a:r>
              <a:rPr lang="en-GB" dirty="0"/>
              <a:t>of test video for each frame the </a:t>
            </a:r>
            <a:r>
              <a:rPr lang="en-GB" b="1" dirty="0"/>
              <a:t>number of correctly detected vehicles</a:t>
            </a:r>
            <a:r>
              <a:rPr lang="en-GB" dirty="0"/>
              <a:t> (True Positives), the </a:t>
            </a:r>
            <a:r>
              <a:rPr lang="en-GB" b="1" dirty="0"/>
              <a:t>number of background regions that were incorrectly classified as vehicles</a:t>
            </a:r>
            <a:r>
              <a:rPr lang="en-GB" dirty="0"/>
              <a:t> (False Positives) and the </a:t>
            </a:r>
            <a:r>
              <a:rPr lang="en-GB" b="1" dirty="0"/>
              <a:t>number of vehicles that were not detected</a:t>
            </a:r>
            <a:r>
              <a:rPr lang="en-GB" dirty="0"/>
              <a:t> (False Negatives) was recorded.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4624" y="4869160"/>
            <a:ext cx="7543800" cy="914400"/>
          </a:xfrm>
        </p:spPr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36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07510"/>
              </p:ext>
            </p:extLst>
          </p:nvPr>
        </p:nvGraphicFramePr>
        <p:xfrm>
          <a:off x="5004048" y="476672"/>
          <a:ext cx="3888432" cy="21602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2108"/>
                <a:gridCol w="972108"/>
                <a:gridCol w="972108"/>
                <a:gridCol w="972108"/>
              </a:tblGrid>
              <a:tr h="407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Actual Class</a:t>
                      </a:r>
                      <a:endParaRPr lang="en-GB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70884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Predicted Class</a:t>
                      </a:r>
                      <a:endParaRPr lang="en-GB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Vehicle</a:t>
                      </a:r>
                      <a:endParaRPr lang="en-GB" sz="12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Background</a:t>
                      </a:r>
                      <a:endParaRPr lang="en-GB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531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Vehicle</a:t>
                      </a:r>
                      <a:endParaRPr lang="en-GB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725</a:t>
                      </a:r>
                      <a:endParaRPr lang="en-GB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350</a:t>
                      </a:r>
                      <a:endParaRPr lang="en-GB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0884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Background</a:t>
                      </a:r>
                      <a:endParaRPr lang="en-GB" sz="12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57</a:t>
                      </a:r>
                      <a:endParaRPr lang="en-GB" sz="12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/>
              <p:cNvSpPr txBox="1">
                <a:spLocks/>
              </p:cNvSpPr>
              <p:nvPr/>
            </p:nvSpPr>
            <p:spPr>
              <a:xfrm>
                <a:off x="4932040" y="3212976"/>
                <a:ext cx="3960440" cy="28803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74320" indent="-256032" algn="l" defTabSz="914400" rtl="0" eaLnBrk="1" latinLnBrk="0" hangingPunct="1">
                  <a:spcBef>
                    <a:spcPct val="20000"/>
                  </a:spcBef>
                  <a:spcAft>
                    <a:spcPts val="0"/>
                  </a:spcAft>
                  <a:buSzPct val="60000"/>
                  <a:buFont typeface="Wingdings" pitchFamily="2" charset="2"/>
                  <a:buChar char=""/>
                  <a:defRPr sz="21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40080" indent="-256032" algn="l" defTabSz="914400" rtl="0" eaLnBrk="1" latinLnBrk="0" hangingPunct="1">
                  <a:spcBef>
                    <a:spcPct val="20000"/>
                  </a:spcBef>
                  <a:buSzPct val="60000"/>
                  <a:buFont typeface="Wingdings" pitchFamily="2" charset="2"/>
                  <a:buChar char=""/>
                  <a:defRPr sz="19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05840" indent="-256032" algn="l" defTabSz="914400" rtl="0" eaLnBrk="1" latinLnBrk="0" hangingPunct="1">
                  <a:spcBef>
                    <a:spcPct val="20000"/>
                  </a:spcBef>
                  <a:buSzPct val="60000"/>
                  <a:buFont typeface="Wingdings" pitchFamily="2" charset="2"/>
                  <a:buChar char=""/>
                  <a:defRPr sz="17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-256032" algn="l" defTabSz="914400" rtl="0" eaLnBrk="1" latinLnBrk="0" hangingPunct="1">
                  <a:spcBef>
                    <a:spcPct val="20000"/>
                  </a:spcBef>
                  <a:buSzPct val="60000"/>
                  <a:buFont typeface="Wingdings" pitchFamily="2" charset="2"/>
                  <a:buChar char=""/>
                  <a:defRPr sz="16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45920" indent="-256032" algn="l" defTabSz="914400" rtl="0" eaLnBrk="1" latinLnBrk="0" hangingPunct="1">
                  <a:spcBef>
                    <a:spcPct val="20000"/>
                  </a:spcBef>
                  <a:buSzPct val="60000"/>
                  <a:buFont typeface="Wingdings" pitchFamily="2" charset="2"/>
                  <a:buChar char=""/>
                  <a:defRPr sz="15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65960" indent="-256032" algn="l" defTabSz="914400" rtl="0" eaLnBrk="1" latinLnBrk="0" hangingPunct="1">
                  <a:spcBef>
                    <a:spcPct val="20000"/>
                  </a:spcBef>
                  <a:buSzPct val="60000"/>
                  <a:buFont typeface="Wingdings" pitchFamily="2" charset="2"/>
                  <a:buChar char=""/>
                  <a:defRPr sz="14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240280" indent="-256032" algn="l" defTabSz="914400" rtl="0" eaLnBrk="1" latinLnBrk="0" hangingPunct="1">
                  <a:spcBef>
                    <a:spcPct val="20000"/>
                  </a:spcBef>
                  <a:buSzPct val="60000"/>
                  <a:buFont typeface="Wingdings" pitchFamily="2" charset="2"/>
                  <a:buChar char=""/>
                  <a:defRPr sz="14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514600" indent="-256032" algn="l" defTabSz="914400" rtl="0" eaLnBrk="1" latinLnBrk="0" hangingPunct="1">
                  <a:spcBef>
                    <a:spcPct val="20000"/>
                  </a:spcBef>
                  <a:buSzPct val="60000"/>
                  <a:buFont typeface="Wingdings" pitchFamily="2" charset="2"/>
                  <a:buChar char=""/>
                  <a:defRPr sz="14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834640" indent="-256032" algn="l" defTabSz="914400" rtl="0" eaLnBrk="1" latinLnBrk="0" hangingPunct="1">
                  <a:spcBef>
                    <a:spcPct val="20000"/>
                  </a:spcBef>
                  <a:buSzPct val="60000"/>
                  <a:buFont typeface="Wingdings" pitchFamily="2" charset="2"/>
                  <a:buChar char=""/>
                  <a:defRPr sz="14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 smtClean="0"/>
                  <a:t>Summarise this data using F-</a:t>
                </a:r>
                <a:r>
                  <a:rPr lang="en-GB" i="1" dirty="0" smtClean="0"/>
                  <a:t>measure</a:t>
                </a:r>
                <a:r>
                  <a:rPr lang="en-GB" dirty="0"/>
                  <a:t> </a:t>
                </a:r>
                <a:r>
                  <a:rPr lang="en-GB" dirty="0" smtClean="0"/>
                  <a:t>metric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effectLst/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effectLst/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GB" i="1">
                        <a:effectLst/>
                        <a:latin typeface="Cambria Math"/>
                      </a:rPr>
                      <m:t>=2∙</m:t>
                    </m:r>
                    <m:f>
                      <m:fPr>
                        <m:ctrlPr>
                          <a:rPr lang="en-GB" i="1">
                            <a:effectLst/>
                            <a:latin typeface="Cambria Math"/>
                          </a:rPr>
                        </m:ctrlPr>
                      </m:fPr>
                      <m:num>
                        <m:r>
                          <a:rPr lang="en-GB" i="1">
                            <a:effectLst/>
                            <a:latin typeface="Cambria Math"/>
                          </a:rPr>
                          <m:t>𝑃𝑅</m:t>
                        </m:r>
                      </m:num>
                      <m:den>
                        <m:r>
                          <a:rPr lang="en-GB" i="1">
                            <a:effectLst/>
                            <a:latin typeface="Cambria Math"/>
                          </a:rPr>
                          <m:t>𝑃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+</m:t>
                        </m:r>
                        <m:r>
                          <a:rPr lang="en-GB" i="1">
                            <a:effectLst/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(larger ~ higher classification rate)</a:t>
                </a:r>
              </a:p>
              <a:p>
                <a:endParaRPr lang="en-GB" dirty="0"/>
              </a:p>
              <a:p>
                <a:r>
                  <a:rPr lang="en-GB" dirty="0" smtClean="0"/>
                  <a:t>Obtained classification rate of </a:t>
                </a:r>
                <a:r>
                  <a:rPr lang="en-GB" b="1" u="sng" dirty="0" smtClean="0"/>
                  <a:t>0.78</a:t>
                </a:r>
              </a:p>
              <a:p>
                <a:endParaRPr lang="en-GB" dirty="0" smtClean="0"/>
              </a:p>
            </p:txBody>
          </p:sp>
        </mc:Choice>
        <mc:Fallback xmlns="">
          <p:sp>
            <p:nvSpPr>
              <p:cNvPr id="8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212976"/>
                <a:ext cx="3960440" cy="2880319"/>
              </a:xfrm>
              <a:prstGeom prst="rect">
                <a:avLst/>
              </a:prstGeom>
              <a:blipFill rotWithShape="1">
                <a:blip r:embed="rId2"/>
                <a:stretch>
                  <a:fillRect t="-6131" r="-2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21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133600" y="685801"/>
                <a:ext cx="6398840" cy="425536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1" i="1" dirty="0" smtClean="0"/>
                  <a:t>System performance</a:t>
                </a:r>
              </a:p>
              <a:p>
                <a:endParaRPr lang="en-GB" dirty="0"/>
              </a:p>
              <a:p>
                <a:r>
                  <a:rPr lang="en-GB" dirty="0" smtClean="0"/>
                  <a:t>Evaluated the system’s ability to accurately detect and track vehicles using the </a:t>
                </a:r>
                <a:r>
                  <a:rPr lang="en-GB" b="1" dirty="0" smtClean="0"/>
                  <a:t>Multiple Object Tracking Accuracy (MOTA) measure</a:t>
                </a:r>
                <a:r>
                  <a:rPr lang="en-GB" dirty="0" smtClean="0"/>
                  <a:t>.</a:t>
                </a:r>
              </a:p>
              <a:p>
                <a:endParaRPr lang="en-GB" dirty="0"/>
              </a:p>
              <a:p>
                <a:r>
                  <a:rPr lang="en-GB" dirty="0" smtClean="0"/>
                  <a:t>MOTA considers the </a:t>
                </a:r>
                <a:r>
                  <a:rPr lang="en-GB" b="1" dirty="0" smtClean="0"/>
                  <a:t>number of missed detections</a:t>
                </a:r>
                <a:r>
                  <a:rPr lang="en-GB" dirty="0" smtClean="0"/>
                  <a:t>, the </a:t>
                </a:r>
                <a:r>
                  <a:rPr lang="en-GB" b="1" dirty="0" smtClean="0"/>
                  <a:t>false positive rate </a:t>
                </a:r>
                <a:r>
                  <a:rPr lang="en-GB" dirty="0" smtClean="0"/>
                  <a:t>and </a:t>
                </a:r>
                <a:r>
                  <a:rPr lang="en-GB" b="1" dirty="0" smtClean="0"/>
                  <a:t>mismatches between tracker and vehicle pairs</a:t>
                </a:r>
                <a:r>
                  <a:rPr lang="en-GB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effectLst/>
                        <a:latin typeface="Cambria Math"/>
                      </a:rPr>
                      <m:t>𝑀𝑂𝑇𝐴</m:t>
                    </m:r>
                    <m:r>
                      <a:rPr lang="en-GB" i="1">
                        <a:effectLst/>
                        <a:latin typeface="Cambria Math"/>
                      </a:rPr>
                      <m:t>=1−</m:t>
                    </m:r>
                    <m:f>
                      <m:fPr>
                        <m:ctrlPr>
                          <a:rPr lang="en-GB" i="1">
                            <a:effectLst/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GB" i="1">
                                <a:effectLst/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𝑡</m:t>
                            </m:r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i="1">
                                    <a:effectLst/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𝑓𝑟𝑎𝑚𝑒𝑠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GB" i="1">
                                    <a:effectLst/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effectLst/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effectLst/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  <m:t>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effectLst/>
                                            <a:latin typeface="Cambria Math"/>
                                          </a:rPr>
                                          <m:t>𝑓𝑝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effectLst/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effectLst/>
                                            <a:latin typeface="Cambria Math"/>
                                          </a:rPr>
                                          <m:t>𝑇𝑟</m:t>
                                        </m:r>
                                        <m:r>
                                          <a:rPr lang="en-GB" i="1">
                                            <a:effectLst/>
                                            <a:latin typeface="Cambria Math"/>
                                          </a:rPr>
                                          <m:t>_</m:t>
                                        </m:r>
                                        <m:r>
                                          <a:rPr lang="en-GB" i="1">
                                            <a:effectLst/>
                                            <a:latin typeface="Cambria Math"/>
                                          </a:rPr>
                                          <m:t>𝑆𝑊𝐼𝑇𝐶𝐻𝐸𝑆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effectLst/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GB" i="1">
                                <a:effectLst/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𝑡</m:t>
                            </m:r>
                            <m:r>
                              <a:rPr lang="en-GB" i="1">
                                <a:effectLst/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i="1">
                                    <a:effectLst/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𝑓𝑟𝑎𝑚𝑒𝑠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GB" i="1">
                                    <a:effectLst/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𝐺</m:t>
                                </m:r>
                              </m:sub>
                              <m:sup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GB" i="1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GB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Obtained a MOTA of </a:t>
                </a:r>
                <a:r>
                  <a:rPr lang="en-GB" b="1" u="sng" dirty="0" smtClean="0"/>
                  <a:t>0.67</a:t>
                </a:r>
                <a:r>
                  <a:rPr lang="en-GB" dirty="0" smtClean="0"/>
                  <a:t>.</a:t>
                </a:r>
                <a:endParaRPr lang="en-GB" dirty="0"/>
              </a:p>
              <a:p>
                <a:endParaRPr lang="en-GB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3600" y="685801"/>
                <a:ext cx="6398840" cy="4255367"/>
              </a:xfrm>
              <a:blipFill rotWithShape="1">
                <a:blip r:embed="rId2"/>
                <a:stretch>
                  <a:fillRect t="-3582" r="-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4624" y="4869160"/>
            <a:ext cx="7543800" cy="914400"/>
          </a:xfrm>
        </p:spPr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3600" y="469777"/>
            <a:ext cx="6096000" cy="2095127"/>
          </a:xfrm>
        </p:spPr>
        <p:txBody>
          <a:bodyPr/>
          <a:lstStyle/>
          <a:p>
            <a:r>
              <a:rPr lang="en-GB" dirty="0" smtClean="0"/>
              <a:t>In recent years there has been a considerable adoption of UAV systems for </a:t>
            </a:r>
            <a:r>
              <a:rPr lang="en-GB" b="1" dirty="0" smtClean="0"/>
              <a:t>military</a:t>
            </a:r>
            <a:r>
              <a:rPr lang="en-GB" dirty="0" smtClean="0"/>
              <a:t>, </a:t>
            </a:r>
            <a:r>
              <a:rPr lang="en-GB" b="1" dirty="0" smtClean="0"/>
              <a:t>civil</a:t>
            </a:r>
            <a:r>
              <a:rPr lang="en-GB" dirty="0" smtClean="0"/>
              <a:t> and </a:t>
            </a:r>
            <a:r>
              <a:rPr lang="en-GB" b="1" dirty="0" smtClean="0"/>
              <a:t>commercial</a:t>
            </a:r>
            <a:r>
              <a:rPr lang="en-GB" dirty="0" smtClean="0"/>
              <a:t> uses.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bother?</a:t>
            </a:r>
            <a:endParaRPr lang="en-GB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123728" y="2276872"/>
            <a:ext cx="6096000" cy="2527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Applications include:</a:t>
            </a:r>
          </a:p>
          <a:p>
            <a:pPr lvl="1"/>
            <a:r>
              <a:rPr lang="en-GB" dirty="0" smtClean="0"/>
              <a:t>Aerial surveillance and reconnaissance.</a:t>
            </a:r>
          </a:p>
          <a:p>
            <a:pPr lvl="1"/>
            <a:r>
              <a:rPr lang="en-GB" dirty="0" smtClean="0"/>
              <a:t>Automatic Target Recognition</a:t>
            </a:r>
          </a:p>
          <a:p>
            <a:pPr lvl="1"/>
            <a:r>
              <a:rPr lang="en-GB" dirty="0" smtClean="0"/>
              <a:t>Automatic Traffic Monitoring</a:t>
            </a:r>
          </a:p>
          <a:p>
            <a:pPr lvl="1"/>
            <a:r>
              <a:rPr lang="en-GB" dirty="0" smtClean="0"/>
              <a:t>Domestic Policing </a:t>
            </a:r>
          </a:p>
          <a:p>
            <a:pPr lvl="1"/>
            <a:r>
              <a:rPr lang="en-GB" dirty="0" smtClean="0"/>
              <a:t>Border Control</a:t>
            </a:r>
          </a:p>
          <a:p>
            <a:pPr lvl="1"/>
            <a:r>
              <a:rPr lang="en-GB" dirty="0" smtClean="0"/>
              <a:t>Search and Rescue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17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23728" y="476672"/>
            <a:ext cx="6096000" cy="446449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Vehicles </a:t>
            </a:r>
            <a:r>
              <a:rPr lang="en-GB" b="1" dirty="0" smtClean="0"/>
              <a:t>size, shape </a:t>
            </a:r>
            <a:r>
              <a:rPr lang="en-GB" dirty="0" smtClean="0"/>
              <a:t>and </a:t>
            </a:r>
            <a:r>
              <a:rPr lang="en-GB" b="1" dirty="0" smtClean="0"/>
              <a:t>orientation</a:t>
            </a:r>
            <a:r>
              <a:rPr lang="en-GB" dirty="0" smtClean="0"/>
              <a:t> varies considerably depending on the UAV’s approach </a:t>
            </a:r>
            <a:r>
              <a:rPr lang="en-GB" b="1" dirty="0" smtClean="0"/>
              <a:t>angle</a:t>
            </a:r>
            <a:r>
              <a:rPr lang="en-GB" dirty="0" smtClean="0"/>
              <a:t>, </a:t>
            </a:r>
            <a:r>
              <a:rPr lang="en-GB" b="1" dirty="0" smtClean="0"/>
              <a:t>flight altitude </a:t>
            </a:r>
            <a:r>
              <a:rPr lang="en-GB" dirty="0" smtClean="0"/>
              <a:t>and </a:t>
            </a:r>
            <a:r>
              <a:rPr lang="en-GB" b="1" dirty="0" smtClean="0"/>
              <a:t>relative position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Many of the vehicles </a:t>
            </a:r>
            <a:r>
              <a:rPr lang="en-GB" b="1" dirty="0" smtClean="0"/>
              <a:t>details</a:t>
            </a:r>
            <a:r>
              <a:rPr lang="en-GB" dirty="0" smtClean="0"/>
              <a:t> are </a:t>
            </a:r>
            <a:r>
              <a:rPr lang="en-GB" b="1" dirty="0" smtClean="0"/>
              <a:t>not visible </a:t>
            </a:r>
            <a:r>
              <a:rPr lang="en-GB" dirty="0" smtClean="0"/>
              <a:t>due to </a:t>
            </a:r>
            <a:r>
              <a:rPr lang="en-GB" b="1" dirty="0" smtClean="0"/>
              <a:t>Low resolution imagery </a:t>
            </a:r>
            <a:r>
              <a:rPr lang="en-GB" dirty="0" smtClean="0"/>
              <a:t>&amp;</a:t>
            </a:r>
            <a:r>
              <a:rPr lang="en-GB" b="1" dirty="0" smtClean="0"/>
              <a:t> small size </a:t>
            </a:r>
            <a:r>
              <a:rPr lang="en-GB" dirty="0" smtClean="0"/>
              <a:t>of vehicles.</a:t>
            </a:r>
          </a:p>
          <a:p>
            <a:endParaRPr lang="en-GB" dirty="0" smtClean="0"/>
          </a:p>
          <a:p>
            <a:r>
              <a:rPr lang="en-GB" dirty="0" smtClean="0"/>
              <a:t>Images have considerable </a:t>
            </a:r>
            <a:r>
              <a:rPr lang="en-GB" b="1" dirty="0" smtClean="0"/>
              <a:t>motion blur </a:t>
            </a:r>
            <a:r>
              <a:rPr lang="en-GB" dirty="0" smtClean="0"/>
              <a:t>due to atmospheric turbulence. </a:t>
            </a:r>
          </a:p>
          <a:p>
            <a:endParaRPr lang="en-GB" dirty="0" smtClean="0"/>
          </a:p>
          <a:p>
            <a:r>
              <a:rPr lang="en-GB" dirty="0" smtClean="0"/>
              <a:t>Different vehicle </a:t>
            </a:r>
            <a:r>
              <a:rPr lang="en-GB" b="1" dirty="0" smtClean="0"/>
              <a:t>types</a:t>
            </a:r>
            <a:r>
              <a:rPr lang="en-GB" dirty="0" smtClean="0"/>
              <a:t> and </a:t>
            </a:r>
            <a:r>
              <a:rPr lang="en-GB" b="1" dirty="0" smtClean="0"/>
              <a:t>colours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 (Detection)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0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3600" y="404664"/>
            <a:ext cx="6326832" cy="4464495"/>
          </a:xfrm>
        </p:spPr>
        <p:txBody>
          <a:bodyPr>
            <a:normAutofit lnSpcReduction="10000"/>
          </a:bodyPr>
          <a:lstStyle/>
          <a:p>
            <a:r>
              <a:rPr lang="en-GB" b="1" dirty="0" smtClean="0"/>
              <a:t>Low contrast </a:t>
            </a:r>
            <a:r>
              <a:rPr lang="en-GB" dirty="0" smtClean="0"/>
              <a:t>between vehicles and background.</a:t>
            </a:r>
          </a:p>
          <a:p>
            <a:endParaRPr lang="en-GB" dirty="0" smtClean="0"/>
          </a:p>
          <a:p>
            <a:r>
              <a:rPr lang="en-GB" dirty="0" smtClean="0"/>
              <a:t>Changing </a:t>
            </a:r>
            <a:r>
              <a:rPr lang="en-GB" b="1" dirty="0" smtClean="0"/>
              <a:t>lighting conditions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Background scenes </a:t>
            </a:r>
            <a:r>
              <a:rPr lang="en-GB" b="1" dirty="0" smtClean="0"/>
              <a:t>cluttered</a:t>
            </a:r>
            <a:r>
              <a:rPr lang="en-GB" dirty="0" smtClean="0"/>
              <a:t> and </a:t>
            </a:r>
            <a:r>
              <a:rPr lang="en-GB" b="1" dirty="0" smtClean="0"/>
              <a:t>complicated </a:t>
            </a:r>
            <a:r>
              <a:rPr lang="en-GB" dirty="0" smtClean="0"/>
              <a:t>and can contain many object that resemble vehicles.</a:t>
            </a:r>
          </a:p>
          <a:p>
            <a:endParaRPr lang="en-GB" dirty="0" smtClean="0"/>
          </a:p>
          <a:p>
            <a:r>
              <a:rPr lang="en-GB" dirty="0" smtClean="0"/>
              <a:t>Vehicle Appearance  influenced by neighbouring objects (Shadows).</a:t>
            </a:r>
          </a:p>
          <a:p>
            <a:endParaRPr lang="en-GB" dirty="0" smtClean="0"/>
          </a:p>
          <a:p>
            <a:r>
              <a:rPr lang="en-GB" dirty="0" smtClean="0"/>
              <a:t>Vehicle </a:t>
            </a:r>
            <a:r>
              <a:rPr lang="en-GB" b="1" dirty="0" smtClean="0"/>
              <a:t>obstructions </a:t>
            </a:r>
            <a:r>
              <a:rPr lang="en-GB" dirty="0" smtClean="0"/>
              <a:t>by environmental structures (trees, lamp posts).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 (Detection)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2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Non-linear motion </a:t>
            </a:r>
            <a:r>
              <a:rPr lang="en-GB" dirty="0" smtClean="0"/>
              <a:t>of both the vehicle and UAV (unpredictable).</a:t>
            </a:r>
          </a:p>
          <a:p>
            <a:endParaRPr lang="en-GB" dirty="0" smtClean="0"/>
          </a:p>
          <a:p>
            <a:r>
              <a:rPr lang="en-GB" dirty="0" smtClean="0"/>
              <a:t>Vehicles can move at </a:t>
            </a:r>
            <a:r>
              <a:rPr lang="en-GB" b="1" dirty="0" smtClean="0"/>
              <a:t>variable speed </a:t>
            </a:r>
            <a:r>
              <a:rPr lang="en-GB" dirty="0" smtClean="0"/>
              <a:t>and </a:t>
            </a:r>
            <a:r>
              <a:rPr lang="en-GB" b="1" dirty="0" smtClean="0"/>
              <a:t>change direction.</a:t>
            </a:r>
          </a:p>
          <a:p>
            <a:endParaRPr lang="en-GB" dirty="0"/>
          </a:p>
          <a:p>
            <a:r>
              <a:rPr lang="en-GB" dirty="0" smtClean="0"/>
              <a:t>Vehicles motion in the video is a </a:t>
            </a:r>
            <a:r>
              <a:rPr lang="en-GB" b="1" dirty="0" smtClean="0"/>
              <a:t>combination</a:t>
            </a:r>
            <a:r>
              <a:rPr lang="en-GB" dirty="0" smtClean="0"/>
              <a:t> of both the </a:t>
            </a:r>
            <a:r>
              <a:rPr lang="en-GB" b="1" dirty="0" smtClean="0"/>
              <a:t>movement of the vehicle </a:t>
            </a:r>
            <a:r>
              <a:rPr lang="en-GB" dirty="0" smtClean="0"/>
              <a:t>and the </a:t>
            </a:r>
            <a:r>
              <a:rPr lang="en-GB" b="1" dirty="0" smtClean="0"/>
              <a:t>movement of the UAV.</a:t>
            </a:r>
            <a:endParaRPr lang="en-GB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 (Tracking)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3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Multiple vehicles</a:t>
            </a:r>
            <a:r>
              <a:rPr lang="en-GB" dirty="0" smtClean="0"/>
              <a:t> with similar appearance moving in close proximity.</a:t>
            </a:r>
          </a:p>
          <a:p>
            <a:endParaRPr lang="en-GB" dirty="0"/>
          </a:p>
          <a:p>
            <a:r>
              <a:rPr lang="en-GB" dirty="0" smtClean="0"/>
              <a:t>Potential for </a:t>
            </a:r>
            <a:r>
              <a:rPr lang="en-GB" b="1" dirty="0" smtClean="0"/>
              <a:t>complete vehicle occlusions </a:t>
            </a:r>
            <a:r>
              <a:rPr lang="en-GB" dirty="0" smtClean="0"/>
              <a:t>(underpasses).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 (Tracking)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0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Tracking by detection </a:t>
            </a:r>
          </a:p>
          <a:p>
            <a:endParaRPr lang="en-GB" dirty="0"/>
          </a:p>
          <a:p>
            <a:r>
              <a:rPr lang="en-GB" dirty="0" smtClean="0"/>
              <a:t>Two tasks:</a:t>
            </a:r>
          </a:p>
          <a:p>
            <a:pPr lvl="1"/>
            <a:r>
              <a:rPr lang="en-GB" dirty="0" smtClean="0"/>
              <a:t>Vehicle Detection</a:t>
            </a:r>
          </a:p>
          <a:p>
            <a:pPr lvl="1"/>
            <a:r>
              <a:rPr lang="en-GB" dirty="0" smtClean="0"/>
              <a:t>Vehicle Tracking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7383A-60EC-4720-B4F7-3F8B7072D89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23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472</TotalTime>
  <Words>1655</Words>
  <Application>Microsoft Office PowerPoint</Application>
  <PresentationFormat>On-screen Show (4:3)</PresentationFormat>
  <Paragraphs>237</Paragraphs>
  <Slides>37</Slides>
  <Notes>0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Elemental</vt:lpstr>
      <vt:lpstr>Visio</vt:lpstr>
      <vt:lpstr>Automatic Vehicle Detection and Tracking in Aerial Video</vt:lpstr>
      <vt:lpstr>Project Goal</vt:lpstr>
      <vt:lpstr>Example video</vt:lpstr>
      <vt:lpstr>Why bother?</vt:lpstr>
      <vt:lpstr>Challenges (Detection)</vt:lpstr>
      <vt:lpstr>Challenges (Detection)</vt:lpstr>
      <vt:lpstr>Challenges (Tracking)</vt:lpstr>
      <vt:lpstr>Challenges (Tracking)</vt:lpstr>
      <vt:lpstr>Approach</vt:lpstr>
      <vt:lpstr>System Overview</vt:lpstr>
      <vt:lpstr>Stage 1: Region of Interest Selection</vt:lpstr>
      <vt:lpstr>Region of Interest Selection</vt:lpstr>
      <vt:lpstr>Corner Detection </vt:lpstr>
      <vt:lpstr>Feature Density Estimation</vt:lpstr>
      <vt:lpstr>ROI Selection</vt:lpstr>
      <vt:lpstr>Stage 2: Classification</vt:lpstr>
      <vt:lpstr>Feature Extraction</vt:lpstr>
      <vt:lpstr>Feature Extraction</vt:lpstr>
      <vt:lpstr>Histogram of Oriented Gradients (HOG)</vt:lpstr>
      <vt:lpstr>PowerPoint Presentation</vt:lpstr>
      <vt:lpstr>Classifier</vt:lpstr>
      <vt:lpstr>Classification</vt:lpstr>
      <vt:lpstr>Non-maximum Suppression</vt:lpstr>
      <vt:lpstr>Stage 3: Tracking</vt:lpstr>
      <vt:lpstr>Tracking Algorithm</vt:lpstr>
      <vt:lpstr>Particle Filtering</vt:lpstr>
      <vt:lpstr>Particle Filtering</vt:lpstr>
      <vt:lpstr>Particle Filtering</vt:lpstr>
      <vt:lpstr>Data association</vt:lpstr>
      <vt:lpstr>Video 1</vt:lpstr>
      <vt:lpstr>Video 2</vt:lpstr>
      <vt:lpstr>Video 3</vt:lpstr>
      <vt:lpstr>Video 4</vt:lpstr>
      <vt:lpstr>Video 5</vt:lpstr>
      <vt:lpstr>Results</vt:lpstr>
      <vt:lpstr>Results</vt:lpstr>
      <vt:lpstr>Results</vt:lpstr>
    </vt:vector>
  </TitlesOfParts>
  <Company>Loughborough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Vehicle Detection and Tracking in Aerial Video</dc:title>
  <dc:creator>Staff/Research Student</dc:creator>
  <cp:lastModifiedBy>Jono</cp:lastModifiedBy>
  <cp:revision>41</cp:revision>
  <dcterms:created xsi:type="dcterms:W3CDTF">2013-05-07T10:01:31Z</dcterms:created>
  <dcterms:modified xsi:type="dcterms:W3CDTF">2013-05-09T07:47:40Z</dcterms:modified>
</cp:coreProperties>
</file>